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9144000"/>
  <p:notesSz cx="7315200" cy="9601200"/>
  <p:embeddedFontLst>
    <p:embeddedFont>
      <p:font typeface="Arial Black"/>
      <p:regular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5" roundtripDataSignature="AMtx7mh5LE/nAJx9GnRHSGq1B+v3eG+Jn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ArialBlack-regular.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589d97b41e_1_4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589d97b41e_1_46: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g2589d97b41e_1_46: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589d97b41e_1_93: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589d97b41e_1_93: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2589d97b41e_1_93: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89d97b41e_1_9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589d97b41e_1_99: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g2589d97b41e_1_99: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589d97b41e_1_105: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589d97b41e_1_105: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 name="Google Shape;186;g2589d97b41e_1_105: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589d97b41e_1_11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589d97b41e_1_111: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g2589d97b41e_1_111: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589d97b41e_1_11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2589d97b41e_1_117: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2589d97b41e_1_117: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e4b359c5f5_0_8: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e4b359c5f5_0_8: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1e4b359c5f5_0_8: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e4b359c5f5_0_1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1e4b359c5f5_0_14: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g1e4b359c5f5_0_14: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e4caeb1a0d_0_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e4caeb1a0d_0_2: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4" name="Google Shape;224;g1e4caeb1a0d_0_2: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e4caeb1a0d_0_1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e4caeb1a0d_0_14: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g1e4caeb1a0d_0_14: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e4caeb1a0d_0_8: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e4caeb1a0d_0_8: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g1e4caeb1a0d_0_8: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e4caeb1a0d_0_2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1e4caeb1a0d_0_20: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g1e4caeb1a0d_0_20: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e4caeb1a0d_0_2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e4caeb1a0d_0_26: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g1e4caeb1a0d_0_26: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e4caeb1a0d_0_5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e4caeb1a0d_0_51: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8" name="Google Shape;258;g1e4caeb1a0d_0_51: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e4caeb1a0d_0_3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e4caeb1a0d_0_39: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g1e4caeb1a0d_0_39: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e4caeb1a0d_0_5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1e4caeb1a0d_0_57: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 name="Google Shape;270;g1e4caeb1a0d_0_57: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e4caeb1a0d_0_63: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1e4caeb1a0d_0_63: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g1e4caeb1a0d_0_63: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e4caeb1a0d_0_6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e4caeb1a0d_0_69: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g1e4caeb1a0d_0_69: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1e4caeb1a0d_0_3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1e4caeb1a0d_0_32: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g1e4caeb1a0d_0_32: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589d97b41e_1_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589d97b41e_1_0: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g2589d97b41e_1_0: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89d97b41e_1_8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589d97b41e_1_87: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g2589d97b41e_1_87: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89d97b41e_1_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589d97b41e_1_6: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g2589d97b41e_1_6: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589d97b41e_1_8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589d97b41e_1_81: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g2589d97b41e_1_81: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89d97b41e_1_3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589d97b41e_1_34: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g2589d97b41e_1_34: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589d97b41e_1_4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589d97b41e_1_40: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g2589d97b41e_1_40: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589d97b41e_1_5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589d97b41e_1_52:notes"/>
          <p:cNvSpPr txBox="1"/>
          <p:nvPr>
            <p:ph idx="1" type="body"/>
          </p:nvPr>
        </p:nvSpPr>
        <p:spPr>
          <a:xfrm>
            <a:off x="731521" y="4560570"/>
            <a:ext cx="5852100" cy="432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g2589d97b41e_1_52:notes"/>
          <p:cNvSpPr txBox="1"/>
          <p:nvPr>
            <p:ph idx="12" type="sldNum"/>
          </p:nvPr>
        </p:nvSpPr>
        <p:spPr>
          <a:xfrm>
            <a:off x="4143587" y="9119474"/>
            <a:ext cx="3169800" cy="4800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5"/>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5"/>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p:nvPr/>
        </p:nvSpPr>
        <p:spPr>
          <a:xfrm>
            <a:off x="9001124" y="4846320"/>
            <a:ext cx="142876" cy="201168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pic>
        <p:nvPicPr>
          <p:cNvPr descr="Logo&#10;&#10;Description automatically generated" id="26" name="Google Shape;26;p5"/>
          <p:cNvPicPr preferRelativeResize="0"/>
          <p:nvPr/>
        </p:nvPicPr>
        <p:blipFill rotWithShape="1">
          <a:blip r:embed="rId2">
            <a:alphaModFix/>
          </a:blip>
          <a:srcRect b="0" l="0" r="0" t="0"/>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80" name="Shape 80"/>
        <p:cNvGrpSpPr/>
        <p:nvPr/>
      </p:nvGrpSpPr>
      <p:grpSpPr>
        <a:xfrm>
          <a:off x="0" y="0"/>
          <a:ext cx="0" cy="0"/>
          <a:chOff x="0" y="0"/>
          <a:chExt cx="0" cy="0"/>
        </a:xfrm>
      </p:grpSpPr>
      <p:sp>
        <p:nvSpPr>
          <p:cNvPr id="81" name="Google Shape;81;p1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4"/>
          <p:cNvSpPr txBox="1"/>
          <p:nvPr>
            <p:ph idx="1" type="body"/>
          </p:nvPr>
        </p:nvSpPr>
        <p:spPr>
          <a:xfrm rot="5400000">
            <a:off x="2080419" y="129382"/>
            <a:ext cx="4373563" cy="76200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3" name="Google Shape;83;p1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86" name="Shape 86"/>
        <p:cNvGrpSpPr/>
        <p:nvPr/>
      </p:nvGrpSpPr>
      <p:grpSpPr>
        <a:xfrm>
          <a:off x="0" y="0"/>
          <a:ext cx="0" cy="0"/>
          <a:chOff x="0" y="0"/>
          <a:chExt cx="0" cy="0"/>
        </a:xfrm>
      </p:grpSpPr>
      <p:sp>
        <p:nvSpPr>
          <p:cNvPr id="87" name="Google Shape;87;p15"/>
          <p:cNvSpPr txBox="1"/>
          <p:nvPr>
            <p:ph type="title"/>
          </p:nvPr>
        </p:nvSpPr>
        <p:spPr>
          <a:xfrm rot="5400000">
            <a:off x="5157391" y="2596754"/>
            <a:ext cx="5001419" cy="20574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27" name="Shape 27"/>
        <p:cNvGrpSpPr/>
        <p:nvPr/>
      </p:nvGrpSpPr>
      <p:grpSpPr>
        <a:xfrm>
          <a:off x="0" y="0"/>
          <a:ext cx="0" cy="0"/>
          <a:chOff x="0" y="0"/>
          <a:chExt cx="0" cy="0"/>
        </a:xfrm>
      </p:grpSpPr>
      <p:sp>
        <p:nvSpPr>
          <p:cNvPr id="28" name="Google Shape;28;p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6"/>
          <p:cNvSpPr txBox="1"/>
          <p:nvPr>
            <p:ph idx="1" type="body"/>
          </p:nvPr>
        </p:nvSpPr>
        <p:spPr>
          <a:xfrm>
            <a:off x="163068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30" name="Google Shape;30;p6"/>
          <p:cNvSpPr txBox="1"/>
          <p:nvPr>
            <p:ph idx="2" type="body"/>
          </p:nvPr>
        </p:nvSpPr>
        <p:spPr>
          <a:xfrm>
            <a:off x="509016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31" name="Google Shape;31;p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34" name="Shape 34"/>
        <p:cNvGrpSpPr/>
        <p:nvPr/>
      </p:nvGrpSpPr>
      <p:grpSpPr>
        <a:xfrm>
          <a:off x="0" y="0"/>
          <a:ext cx="0" cy="0"/>
          <a:chOff x="0" y="0"/>
          <a:chExt cx="0" cy="0"/>
        </a:xfrm>
      </p:grpSpPr>
      <p:sp>
        <p:nvSpPr>
          <p:cNvPr id="35" name="Google Shape;35;p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7" name="Google Shape;37;p7"/>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7"/>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lavička sekcie" type="secHead">
  <p:cSld name="SECTION_HEADER">
    <p:spTree>
      <p:nvGrpSpPr>
        <p:cNvPr id="40" name="Shape 40"/>
        <p:cNvGrpSpPr/>
        <p:nvPr/>
      </p:nvGrpSpPr>
      <p:grpSpPr>
        <a:xfrm>
          <a:off x="0" y="0"/>
          <a:ext cx="0" cy="0"/>
          <a:chOff x="0" y="0"/>
          <a:chExt cx="0" cy="0"/>
        </a:xfrm>
      </p:grpSpPr>
      <p:sp>
        <p:nvSpPr>
          <p:cNvPr id="41" name="Google Shape;41;p8"/>
          <p:cNvSpPr txBox="1"/>
          <p:nvPr>
            <p:ph type="title"/>
          </p:nvPr>
        </p:nvSpPr>
        <p:spPr>
          <a:xfrm>
            <a:off x="457200" y="1447800"/>
            <a:ext cx="77724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7200"/>
              <a:buFont typeface="Arial Black"/>
              <a:buNone/>
              <a:defRPr b="0" sz="72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8"/>
          <p:cNvSpPr txBox="1"/>
          <p:nvPr>
            <p:ph idx="1" type="body"/>
          </p:nvPr>
        </p:nvSpPr>
        <p:spPr>
          <a:xfrm>
            <a:off x="457200" y="228601"/>
            <a:ext cx="7772400" cy="10668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lnSpc>
                <a:spcPct val="100000"/>
              </a:lnSpc>
              <a:spcBef>
                <a:spcPts val="60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228600" lvl="5" marL="2743200" algn="l">
              <a:lnSpc>
                <a:spcPct val="100000"/>
              </a:lnSpc>
              <a:spcBef>
                <a:spcPts val="280"/>
              </a:spcBef>
              <a:spcAft>
                <a:spcPts val="0"/>
              </a:spcAft>
              <a:buSzPts val="1400"/>
              <a:buNone/>
              <a:defRPr sz="1400">
                <a:solidFill>
                  <a:srgbClr val="888888"/>
                </a:solidFill>
              </a:defRPr>
            </a:lvl6pPr>
            <a:lvl7pPr indent="-228600" lvl="6" marL="3200400" algn="l">
              <a:lnSpc>
                <a:spcPct val="100000"/>
              </a:lnSpc>
              <a:spcBef>
                <a:spcPts val="280"/>
              </a:spcBef>
              <a:spcAft>
                <a:spcPts val="0"/>
              </a:spcAft>
              <a:buSzPts val="1400"/>
              <a:buNone/>
              <a:defRPr sz="1400">
                <a:solidFill>
                  <a:srgbClr val="888888"/>
                </a:solidFill>
              </a:defRPr>
            </a:lvl7pPr>
            <a:lvl8pPr indent="-228600" lvl="7" marL="3657600" algn="l">
              <a:lnSpc>
                <a:spcPct val="100000"/>
              </a:lnSpc>
              <a:spcBef>
                <a:spcPts val="280"/>
              </a:spcBef>
              <a:spcAft>
                <a:spcPts val="0"/>
              </a:spcAft>
              <a:buSzPts val="1400"/>
              <a:buNone/>
              <a:defRPr sz="1400">
                <a:solidFill>
                  <a:srgbClr val="888888"/>
                </a:solidFill>
              </a:defRPr>
            </a:lvl8pPr>
            <a:lvl9pPr indent="-228600" lvl="8" marL="4114800" algn="l">
              <a:lnSpc>
                <a:spcPct val="100000"/>
              </a:lnSpc>
              <a:spcBef>
                <a:spcPts val="280"/>
              </a:spcBef>
              <a:spcAft>
                <a:spcPts val="0"/>
              </a:spcAft>
              <a:buSzPts val="1400"/>
              <a:buNone/>
              <a:defRPr sz="1400">
                <a:solidFill>
                  <a:srgbClr val="888888"/>
                </a:solidFill>
              </a:defRPr>
            </a:lvl9pPr>
          </a:lstStyle>
          <a:p/>
        </p:txBody>
      </p:sp>
      <p:sp>
        <p:nvSpPr>
          <p:cNvPr id="43" name="Google Shape;43;p8"/>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8"/>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45" name="Google Shape;45;p8"/>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anie" type="twoTxTwoObj">
  <p:cSld name="TWO_OBJECTS_WITH_TEXT">
    <p:spTree>
      <p:nvGrpSpPr>
        <p:cNvPr id="46" name="Shape 46"/>
        <p:cNvGrpSpPr/>
        <p:nvPr/>
      </p:nvGrpSpPr>
      <p:grpSpPr>
        <a:xfrm>
          <a:off x="0" y="0"/>
          <a:ext cx="0" cy="0"/>
          <a:chOff x="0" y="0"/>
          <a:chExt cx="0" cy="0"/>
        </a:xfrm>
      </p:grpSpPr>
      <p:sp>
        <p:nvSpPr>
          <p:cNvPr id="47" name="Google Shape;47;p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9"/>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49" name="Google Shape;49;p9"/>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50" name="Google Shape;50;p9"/>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51" name="Google Shape;51;p9"/>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52" name="Google Shape;52;p9"/>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9"/>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55" name="Shape 55"/>
        <p:cNvGrpSpPr/>
        <p:nvPr/>
      </p:nvGrpSpPr>
      <p:grpSpPr>
        <a:xfrm>
          <a:off x="0" y="0"/>
          <a:ext cx="0" cy="0"/>
          <a:chOff x="0" y="0"/>
          <a:chExt cx="0" cy="0"/>
        </a:xfrm>
      </p:grpSpPr>
      <p:sp>
        <p:nvSpPr>
          <p:cNvPr id="56" name="Google Shape;56;p1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a" type="blank">
  <p:cSld name="BLANK">
    <p:spTree>
      <p:nvGrpSpPr>
        <p:cNvPr id="60" name="Shape 60"/>
        <p:cNvGrpSpPr/>
        <p:nvPr/>
      </p:nvGrpSpPr>
      <p:grpSpPr>
        <a:xfrm>
          <a:off x="0" y="0"/>
          <a:ext cx="0" cy="0"/>
          <a:chOff x="0" y="0"/>
          <a:chExt cx="0" cy="0"/>
        </a:xfrm>
      </p:grpSpPr>
      <p:sp>
        <p:nvSpPr>
          <p:cNvPr id="61" name="Google Shape;61;p11"/>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1"/>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64" name="Shape 64"/>
        <p:cNvGrpSpPr/>
        <p:nvPr/>
      </p:nvGrpSpPr>
      <p:grpSpPr>
        <a:xfrm>
          <a:off x="0" y="0"/>
          <a:ext cx="0" cy="0"/>
          <a:chOff x="0" y="0"/>
          <a:chExt cx="0" cy="0"/>
        </a:xfrm>
      </p:grpSpPr>
      <p:sp>
        <p:nvSpPr>
          <p:cNvPr id="65" name="Google Shape;65;p12"/>
          <p:cNvSpPr txBox="1"/>
          <p:nvPr>
            <p:ph idx="1" type="body"/>
          </p:nvPr>
        </p:nvSpPr>
        <p:spPr>
          <a:xfrm>
            <a:off x="3575050" y="1600200"/>
            <a:ext cx="5111750"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640"/>
              </a:spcBef>
              <a:spcAft>
                <a:spcPts val="0"/>
              </a:spcAft>
              <a:buClr>
                <a:schemeClr val="dk1"/>
              </a:buClr>
              <a:buSzPts val="3200"/>
              <a:buNone/>
              <a:defRPr sz="3200"/>
            </a:lvl1pPr>
            <a:lvl2pPr indent="-406400" lvl="1" marL="914400" algn="l">
              <a:lnSpc>
                <a:spcPct val="100000"/>
              </a:lnSpc>
              <a:spcBef>
                <a:spcPts val="60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55600" lvl="5" marL="2743200" algn="l">
              <a:lnSpc>
                <a:spcPct val="100000"/>
              </a:lnSpc>
              <a:spcBef>
                <a:spcPts val="400"/>
              </a:spcBef>
              <a:spcAft>
                <a:spcPts val="0"/>
              </a:spcAft>
              <a:buSzPts val="2000"/>
              <a:buChar char="•"/>
              <a:defRPr sz="2000"/>
            </a:lvl6pPr>
            <a:lvl7pPr indent="-355600" lvl="6" marL="3200400" algn="l">
              <a:lnSpc>
                <a:spcPct val="100000"/>
              </a:lnSpc>
              <a:spcBef>
                <a:spcPts val="400"/>
              </a:spcBef>
              <a:spcAft>
                <a:spcPts val="0"/>
              </a:spcAft>
              <a:buSzPts val="2000"/>
              <a:buChar char="•"/>
              <a:defRPr sz="2000"/>
            </a:lvl7pPr>
            <a:lvl8pPr indent="-355600" lvl="7" marL="3657600" algn="l">
              <a:lnSpc>
                <a:spcPct val="100000"/>
              </a:lnSpc>
              <a:spcBef>
                <a:spcPts val="400"/>
              </a:spcBef>
              <a:spcAft>
                <a:spcPts val="0"/>
              </a:spcAft>
              <a:buSzPts val="2000"/>
              <a:buChar char="•"/>
              <a:defRPr sz="2000"/>
            </a:lvl8pPr>
            <a:lvl9pPr indent="-355600" lvl="8" marL="4114800" algn="l">
              <a:lnSpc>
                <a:spcPct val="100000"/>
              </a:lnSpc>
              <a:spcBef>
                <a:spcPts val="400"/>
              </a:spcBef>
              <a:spcAft>
                <a:spcPts val="0"/>
              </a:spcAft>
              <a:buSzPts val="2000"/>
              <a:buChar char="•"/>
              <a:defRPr sz="2000"/>
            </a:lvl9pPr>
          </a:lstStyle>
          <a:p/>
        </p:txBody>
      </p:sp>
      <p:sp>
        <p:nvSpPr>
          <p:cNvPr id="66" name="Google Shape;66;p12"/>
          <p:cNvSpPr txBox="1"/>
          <p:nvPr>
            <p:ph idx="2" type="body"/>
          </p:nvPr>
        </p:nvSpPr>
        <p:spPr>
          <a:xfrm>
            <a:off x="457200" y="1600200"/>
            <a:ext cx="3008313"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67" name="Google Shape;67;p12"/>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2"/>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2"/>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70" name="Google Shape;70;p1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7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3" name="Google Shape;73;p13"/>
          <p:cNvSpPr/>
          <p:nvPr>
            <p:ph idx="2" type="pic"/>
          </p:nvPr>
        </p:nvSpPr>
        <p:spPr>
          <a:xfrm>
            <a:off x="-1" y="0"/>
            <a:ext cx="9000877" cy="4846320"/>
          </a:xfrm>
          <a:prstGeom prst="rect">
            <a:avLst/>
          </a:prstGeom>
          <a:solidFill>
            <a:srgbClr val="BFBFBF"/>
          </a:solidFill>
          <a:ln>
            <a:noFill/>
          </a:ln>
        </p:spPr>
      </p:sp>
      <p:sp>
        <p:nvSpPr>
          <p:cNvPr id="74" name="Google Shape;74;p13"/>
          <p:cNvSpPr txBox="1"/>
          <p:nvPr>
            <p:ph idx="1" type="body"/>
          </p:nvPr>
        </p:nvSpPr>
        <p:spPr>
          <a:xfrm>
            <a:off x="457200" y="5715000"/>
            <a:ext cx="8153400" cy="457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75" name="Google Shape;75;p13"/>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3"/>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78" name="Google Shape;78;p13"/>
          <p:cNvSpPr txBox="1"/>
          <p:nvPr>
            <p:ph type="title"/>
          </p:nvPr>
        </p:nvSpPr>
        <p:spPr>
          <a:xfrm>
            <a:off x="457200" y="4953000"/>
            <a:ext cx="8153400" cy="7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p:nvPr/>
        </p:nvSpPr>
        <p:spPr>
          <a:xfrm>
            <a:off x="9001124" y="0"/>
            <a:ext cx="142876"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rgbClr val="66C0C4"/>
              </a:buClr>
              <a:buSzPts val="3600"/>
              <a:buFont typeface="Arial Black"/>
              <a:buNone/>
              <a:defRPr b="0" i="0" sz="3600" u="none" cap="none" strike="noStrike">
                <a:solidFill>
                  <a:srgbClr val="66C0C4"/>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10;&#10;Description automatically generated" id="17" name="Google Shape;17;p4"/>
          <p:cNvPicPr preferRelativeResize="0"/>
          <p:nvPr/>
        </p:nvPicPr>
        <p:blipFill rotWithShape="1">
          <a:blip r:embed="rId1">
            <a:alphaModFix/>
          </a:blip>
          <a:srcRect b="0" l="0" r="0" t="0"/>
          <a:stretch/>
        </p:blipFill>
        <p:spPr>
          <a:xfrm>
            <a:off x="7308304" y="-1"/>
            <a:ext cx="1576933" cy="157693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oa.inapp.org/xmlui/handle/20.500.12916/389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6" name="Shape 96"/>
        <p:cNvGrpSpPr/>
        <p:nvPr/>
      </p:nvGrpSpPr>
      <p:grpSpPr>
        <a:xfrm>
          <a:off x="0" y="0"/>
          <a:ext cx="0" cy="0"/>
          <a:chOff x="0" y="0"/>
          <a:chExt cx="0" cy="0"/>
        </a:xfrm>
      </p:grpSpPr>
      <p:sp>
        <p:nvSpPr>
          <p:cNvPr id="97" name="Google Shape;97;p1"/>
          <p:cNvSpPr txBox="1"/>
          <p:nvPr>
            <p:ph type="ctrTitle"/>
          </p:nvPr>
        </p:nvSpPr>
        <p:spPr>
          <a:xfrm>
            <a:off x="357158" y="2786058"/>
            <a:ext cx="8072400" cy="1297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398F98"/>
              </a:buClr>
              <a:buSzPts val="4000"/>
              <a:buFont typeface="Calibri"/>
              <a:buNone/>
            </a:pPr>
            <a:r>
              <a:rPr b="1" lang="en-GB" sz="2800">
                <a:solidFill>
                  <a:schemeClr val="dk2"/>
                </a:solidFill>
                <a:latin typeface="Arial"/>
                <a:ea typeface="Arial"/>
                <a:cs typeface="Arial"/>
                <a:sym typeface="Arial"/>
              </a:rPr>
              <a:t>Migliorare le abilità e le competenze dei giovani nell'imprenditoria sociale attraverso la realtà virtuale</a:t>
            </a:r>
            <a:endParaRPr b="1" sz="2800">
              <a:solidFill>
                <a:schemeClr val="dk2"/>
              </a:solidFill>
              <a:latin typeface="Arial"/>
              <a:ea typeface="Arial"/>
              <a:cs typeface="Arial"/>
              <a:sym typeface="Arial"/>
            </a:endParaRPr>
          </a:p>
          <a:p>
            <a:pPr indent="0" lvl="0" marL="0" rtl="0" algn="ctr">
              <a:lnSpc>
                <a:spcPct val="100000"/>
              </a:lnSpc>
              <a:spcBef>
                <a:spcPts val="0"/>
              </a:spcBef>
              <a:spcAft>
                <a:spcPts val="0"/>
              </a:spcAft>
              <a:buClr>
                <a:srgbClr val="398F98"/>
              </a:buClr>
              <a:buSzPts val="4000"/>
              <a:buFont typeface="Calibri"/>
              <a:buNone/>
            </a:pPr>
            <a:r>
              <a:t/>
            </a:r>
            <a:endParaRPr sz="4000">
              <a:latin typeface="Arial"/>
              <a:ea typeface="Arial"/>
              <a:cs typeface="Arial"/>
              <a:sym typeface="Arial"/>
            </a:endParaRPr>
          </a:p>
        </p:txBody>
      </p:sp>
      <p:sp>
        <p:nvSpPr>
          <p:cNvPr id="98" name="Google Shape;98;p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99" name="Google Shape;99;p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dk1"/>
                </a:solidFill>
                <a:latin typeface="Arial"/>
                <a:ea typeface="Arial"/>
                <a:cs typeface="Arial"/>
                <a:sym typeface="Arial"/>
              </a:rPr>
              <a:t>ERASMUS + ERASMUS CODE</a:t>
            </a:r>
            <a:endParaRPr b="0" i="0" sz="1050" u="none" cap="none" strike="noStrike">
              <a:solidFill>
                <a:schemeClr val="dk2"/>
              </a:solidFill>
              <a:latin typeface="Arial"/>
              <a:ea typeface="Arial"/>
              <a:cs typeface="Arial"/>
              <a:sym typeface="Arial"/>
            </a:endParaRPr>
          </a:p>
        </p:txBody>
      </p:sp>
      <p:sp>
        <p:nvSpPr>
          <p:cNvPr id="101" name="Google Shape;101;p1"/>
          <p:cNvSpPr txBox="1"/>
          <p:nvPr/>
        </p:nvSpPr>
        <p:spPr>
          <a:xfrm>
            <a:off x="3404275" y="4210500"/>
            <a:ext cx="3716700" cy="600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rgbClr val="398F98"/>
              </a:solidFill>
              <a:latin typeface="Arial Black"/>
              <a:ea typeface="Arial Black"/>
              <a:cs typeface="Arial Black"/>
              <a:sym typeface="Arial Black"/>
            </a:endParaRPr>
          </a:p>
        </p:txBody>
      </p:sp>
      <p:sp>
        <p:nvSpPr>
          <p:cNvPr id="102" name="Google Shape;102;p1"/>
          <p:cNvSpPr txBox="1"/>
          <p:nvPr/>
        </p:nvSpPr>
        <p:spPr>
          <a:xfrm>
            <a:off x="2358000" y="3728850"/>
            <a:ext cx="4070700" cy="166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2800"/>
              <a:buFont typeface="Arial"/>
              <a:buNone/>
            </a:pPr>
            <a:r>
              <a:rPr b="1" lang="en-GB" sz="3100">
                <a:solidFill>
                  <a:srgbClr val="66C0C4"/>
                </a:solidFill>
              </a:rPr>
              <a:t>Economia sociale</a:t>
            </a:r>
            <a:endParaRPr b="1" sz="3100">
              <a:solidFill>
                <a:srgbClr val="66C0C4"/>
              </a:solidFill>
            </a:endParaRPr>
          </a:p>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2589d97b41e_1_46"/>
          <p:cNvSpPr txBox="1"/>
          <p:nvPr>
            <p:ph type="title"/>
          </p:nvPr>
        </p:nvSpPr>
        <p:spPr>
          <a:xfrm>
            <a:off x="457200" y="152718"/>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sz="2600"/>
              <a:t>Qual è la differenza tra un'impresa sociale e un'impresa tradizionale?</a:t>
            </a:r>
            <a:endParaRPr sz="2600"/>
          </a:p>
        </p:txBody>
      </p:sp>
      <p:sp>
        <p:nvSpPr>
          <p:cNvPr id="164" name="Google Shape;164;g2589d97b41e_1_46"/>
          <p:cNvSpPr txBox="1"/>
          <p:nvPr>
            <p:ph idx="1" type="body"/>
          </p:nvPr>
        </p:nvSpPr>
        <p:spPr>
          <a:xfrm>
            <a:off x="457200" y="1667375"/>
            <a:ext cx="8686800" cy="47283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a:p>
            <a:pPr indent="0" lvl="0" marL="0" rtl="0" algn="l">
              <a:spcBef>
                <a:spcPts val="360"/>
              </a:spcBef>
              <a:spcAft>
                <a:spcPts val="0"/>
              </a:spcAft>
              <a:buNone/>
            </a:pPr>
            <a:r>
              <a:t/>
            </a:r>
            <a:endParaRPr/>
          </a:p>
        </p:txBody>
      </p:sp>
      <p:pic>
        <p:nvPicPr>
          <p:cNvPr id="165" name="Google Shape;165;g2589d97b41e_1_46"/>
          <p:cNvPicPr preferRelativeResize="0"/>
          <p:nvPr/>
        </p:nvPicPr>
        <p:blipFill>
          <a:blip r:embed="rId3">
            <a:alphaModFix/>
          </a:blip>
          <a:stretch>
            <a:fillRect/>
          </a:stretch>
        </p:blipFill>
        <p:spPr>
          <a:xfrm>
            <a:off x="4346191" y="1667363"/>
            <a:ext cx="4633934" cy="4544175"/>
          </a:xfrm>
          <a:prstGeom prst="rect">
            <a:avLst/>
          </a:prstGeom>
          <a:noFill/>
          <a:ln>
            <a:noFill/>
          </a:ln>
        </p:spPr>
      </p:pic>
      <p:sp>
        <p:nvSpPr>
          <p:cNvPr id="166" name="Google Shape;166;g2589d97b41e_1_46"/>
          <p:cNvSpPr/>
          <p:nvPr/>
        </p:nvSpPr>
        <p:spPr>
          <a:xfrm>
            <a:off x="710400" y="2730000"/>
            <a:ext cx="2272800" cy="2124600"/>
          </a:xfrm>
          <a:prstGeom prst="wedgeEllipse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89d97b41e_1_93"/>
          <p:cNvSpPr txBox="1"/>
          <p:nvPr>
            <p:ph type="title"/>
          </p:nvPr>
        </p:nvSpPr>
        <p:spPr>
          <a:xfrm>
            <a:off x="1758200" y="172893"/>
            <a:ext cx="5791200" cy="1371600"/>
          </a:xfrm>
          <a:prstGeom prst="rect">
            <a:avLst/>
          </a:prstGeom>
        </p:spPr>
        <p:txBody>
          <a:bodyPr anchorCtr="0" anchor="b" bIns="45700" lIns="91425" spcFirstLastPara="1" rIns="91425" wrap="square" tIns="45700">
            <a:noAutofit/>
          </a:bodyPr>
          <a:lstStyle/>
          <a:p>
            <a:pPr indent="0" lvl="0" marL="0" rtl="0" algn="just">
              <a:lnSpc>
                <a:spcPct val="150000"/>
              </a:lnSpc>
              <a:spcBef>
                <a:spcPts val="600"/>
              </a:spcBef>
              <a:spcAft>
                <a:spcPts val="0"/>
              </a:spcAft>
              <a:buNone/>
            </a:pPr>
            <a:r>
              <a:t/>
            </a:r>
            <a:endParaRPr sz="2000">
              <a:solidFill>
                <a:srgbClr val="66C0C4"/>
              </a:solidFill>
              <a:latin typeface="Cambria"/>
              <a:ea typeface="Cambria"/>
              <a:cs typeface="Cambria"/>
              <a:sym typeface="Cambria"/>
            </a:endParaRPr>
          </a:p>
          <a:p>
            <a:pPr indent="0" lvl="0" marL="0" rtl="0" algn="ctr">
              <a:lnSpc>
                <a:spcPct val="115000"/>
              </a:lnSpc>
              <a:spcBef>
                <a:spcPts val="600"/>
              </a:spcBef>
              <a:spcAft>
                <a:spcPts val="0"/>
              </a:spcAft>
              <a:buClr>
                <a:schemeClr val="dk1"/>
              </a:buClr>
              <a:buSzPts val="1100"/>
              <a:buFont typeface="Arial"/>
              <a:buNone/>
            </a:pPr>
            <a:r>
              <a:rPr lang="en-GB" sz="2000">
                <a:solidFill>
                  <a:srgbClr val="66C0C4"/>
                </a:solidFill>
              </a:rPr>
              <a:t>Le organizzazioni dell'economia sociale si distinguono dalle imprese tradizionali per diverse caratteristiche: </a:t>
            </a:r>
            <a:endParaRPr sz="2000">
              <a:solidFill>
                <a:srgbClr val="66C0C4"/>
              </a:solidFill>
            </a:endParaRPr>
          </a:p>
        </p:txBody>
      </p:sp>
      <p:sp>
        <p:nvSpPr>
          <p:cNvPr id="173" name="Google Shape;173;g2589d97b41e_1_93"/>
          <p:cNvSpPr txBox="1"/>
          <p:nvPr>
            <p:ph idx="1" type="body"/>
          </p:nvPr>
        </p:nvSpPr>
        <p:spPr>
          <a:xfrm>
            <a:off x="457200" y="1730575"/>
            <a:ext cx="7620000" cy="4373700"/>
          </a:xfrm>
          <a:prstGeom prst="rect">
            <a:avLst/>
          </a:prstGeom>
        </p:spPr>
        <p:txBody>
          <a:bodyPr anchorCtr="0" anchor="t" bIns="45700" lIns="91425" spcFirstLastPara="1" rIns="91425" wrap="square" tIns="45700">
            <a:normAutofit/>
          </a:bodyPr>
          <a:lstStyle/>
          <a:p>
            <a:pPr indent="-342900" lvl="0" marL="457200" rtl="0" algn="just">
              <a:spcBef>
                <a:spcPts val="360"/>
              </a:spcBef>
              <a:spcAft>
                <a:spcPts val="0"/>
              </a:spcAft>
              <a:buSzPts val="1800"/>
              <a:buChar char="●"/>
            </a:pPr>
            <a:r>
              <a:rPr lang="en-GB"/>
              <a:t>Si sviluppano dal basso verso l'alto, nascendo all'interno delle comunità locali in risposta a esigenze condivise o opportunità riconosciute dai cittadini.</a:t>
            </a:r>
            <a:endParaRPr/>
          </a:p>
          <a:p>
            <a:pPr indent="0" lvl="0" marL="457200" rtl="0" algn="l">
              <a:spcBef>
                <a:spcPts val="360"/>
              </a:spcBef>
              <a:spcAft>
                <a:spcPts val="0"/>
              </a:spcAft>
              <a:buNone/>
            </a:pPr>
            <a:r>
              <a:t/>
            </a:r>
            <a:endParaRPr/>
          </a:p>
          <a:p>
            <a:pPr indent="-342900" lvl="0" marL="457200" rtl="0" algn="just">
              <a:spcBef>
                <a:spcPts val="360"/>
              </a:spcBef>
              <a:spcAft>
                <a:spcPts val="0"/>
              </a:spcAft>
              <a:buSzPts val="1800"/>
              <a:buChar char="●"/>
            </a:pPr>
            <a:r>
              <a:rPr lang="en-GB"/>
              <a:t>Coinvolgono attivamente i volontari, che svolgono un ruolo significativo nella fase iniziale della creazione dell'impresa. L'impegno dei volontari contribuisce a creare un senso di appartenenza e a rafforzare il rapporto tra l'organizzazione e la comunità.</a:t>
            </a:r>
            <a:endParaRPr/>
          </a:p>
          <a:p>
            <a:pPr indent="0" lvl="0" marL="457200" rtl="0" algn="just">
              <a:spcBef>
                <a:spcPts val="360"/>
              </a:spcBef>
              <a:spcAft>
                <a:spcPts val="0"/>
              </a:spcAft>
              <a:buNone/>
            </a:pPr>
            <a:r>
              <a:t/>
            </a:r>
            <a:endParaRPr/>
          </a:p>
          <a:p>
            <a:pPr indent="-342900" lvl="0" marL="457200" rtl="0" algn="l">
              <a:spcBef>
                <a:spcPts val="360"/>
              </a:spcBef>
              <a:spcAft>
                <a:spcPts val="0"/>
              </a:spcAft>
              <a:buSzPts val="1800"/>
              <a:buChar char="●"/>
            </a:pPr>
            <a:r>
              <a:rPr lang="en-GB"/>
              <a:t>Fanno fronte alle crisi economiche grazie ai principi, ai valori e alle pratiche basate su partecipazione, democrazia e solidarietà.</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89d97b41e_1_99"/>
          <p:cNvSpPr txBox="1"/>
          <p:nvPr>
            <p:ph type="title"/>
          </p:nvPr>
        </p:nvSpPr>
        <p:spPr>
          <a:xfrm>
            <a:off x="1855700" y="-615200"/>
            <a:ext cx="5093100" cy="1613700"/>
          </a:xfrm>
          <a:prstGeom prst="rect">
            <a:avLst/>
          </a:prstGeom>
        </p:spPr>
        <p:txBody>
          <a:bodyPr anchorCtr="0" anchor="b" bIns="45700" lIns="91425" spcFirstLastPara="1" rIns="91425" wrap="square" tIns="45700">
            <a:noAutofit/>
          </a:bodyPr>
          <a:lstStyle/>
          <a:p>
            <a:pPr indent="0" lvl="0" marL="0" rtl="0" algn="just">
              <a:spcBef>
                <a:spcPts val="0"/>
              </a:spcBef>
              <a:spcAft>
                <a:spcPts val="0"/>
              </a:spcAft>
              <a:buNone/>
            </a:pPr>
            <a:r>
              <a:t/>
            </a:r>
            <a:endParaRPr sz="1800">
              <a:latin typeface="Calibri"/>
              <a:ea typeface="Calibri"/>
              <a:cs typeface="Calibri"/>
              <a:sym typeface="Calibri"/>
            </a:endParaRPr>
          </a:p>
          <a:p>
            <a:pPr indent="0" lvl="0" marL="0" rtl="0" algn="just">
              <a:spcBef>
                <a:spcPts val="0"/>
              </a:spcBef>
              <a:spcAft>
                <a:spcPts val="0"/>
              </a:spcAft>
              <a:buNone/>
            </a:pPr>
            <a:r>
              <a:t/>
            </a:r>
            <a:endParaRPr sz="2000">
              <a:latin typeface="Calibri"/>
              <a:ea typeface="Calibri"/>
              <a:cs typeface="Calibri"/>
              <a:sym typeface="Calibri"/>
            </a:endParaRPr>
          </a:p>
          <a:p>
            <a:pPr indent="0" lvl="0" marL="0" rtl="0" algn="ctr">
              <a:spcBef>
                <a:spcPts val="0"/>
              </a:spcBef>
              <a:spcAft>
                <a:spcPts val="0"/>
              </a:spcAft>
              <a:buNone/>
            </a:pPr>
            <a:r>
              <a:rPr lang="en-GB" sz="2000"/>
              <a:t>Le imprese sociali si differenziano dalle imprese tradizionali in termini di finalità sociale, struttura e gestione operativa</a:t>
            </a:r>
            <a:endParaRPr sz="2000"/>
          </a:p>
        </p:txBody>
      </p:sp>
      <p:sp>
        <p:nvSpPr>
          <p:cNvPr id="180" name="Google Shape;180;g2589d97b41e_1_99"/>
          <p:cNvSpPr txBox="1"/>
          <p:nvPr>
            <p:ph idx="1" type="body"/>
          </p:nvPr>
        </p:nvSpPr>
        <p:spPr>
          <a:xfrm>
            <a:off x="477375" y="1833300"/>
            <a:ext cx="7620000" cy="4373700"/>
          </a:xfrm>
          <a:prstGeom prst="rect">
            <a:avLst/>
          </a:prstGeom>
        </p:spPr>
        <p:txBody>
          <a:bodyPr anchorCtr="0" anchor="t" bIns="45700" lIns="91425" spcFirstLastPara="1" rIns="91425" wrap="square" tIns="45700">
            <a:normAutofit lnSpcReduction="10000"/>
          </a:bodyPr>
          <a:lstStyle/>
          <a:p>
            <a:pPr indent="0" lvl="0" marL="0" rtl="0" algn="just">
              <a:spcBef>
                <a:spcPts val="360"/>
              </a:spcBef>
              <a:spcAft>
                <a:spcPts val="0"/>
              </a:spcAft>
              <a:buNone/>
            </a:pPr>
            <a:r>
              <a:t/>
            </a:r>
            <a:endParaRPr b="0">
              <a:latin typeface="Calibri"/>
              <a:ea typeface="Calibri"/>
              <a:cs typeface="Calibri"/>
              <a:sym typeface="Calibri"/>
            </a:endParaRPr>
          </a:p>
          <a:p>
            <a:pPr indent="0" lvl="0" marL="0" rtl="0" algn="just">
              <a:lnSpc>
                <a:spcPct val="115000"/>
              </a:lnSpc>
              <a:spcBef>
                <a:spcPts val="360"/>
              </a:spcBef>
              <a:spcAft>
                <a:spcPts val="0"/>
              </a:spcAft>
              <a:buNone/>
            </a:pPr>
            <a:r>
              <a:rPr lang="en-GB" sz="1800"/>
              <a:t>Le imprese sociali enfatizzano il coinvolgimento della comunità e la collaborazione con gli stakeholder, costruendo così un rapporto di fiducia con loro e promuovendo </a:t>
            </a:r>
            <a:r>
              <a:rPr i="1" lang="en-GB" sz="1800" u="sng"/>
              <a:t>l'inclusione sociale e la creazione di posti di lavoro.</a:t>
            </a:r>
            <a:endParaRPr i="1" sz="1800" u="sng"/>
          </a:p>
          <a:p>
            <a:pPr indent="0" lvl="0" marL="0" rtl="0" algn="just">
              <a:spcBef>
                <a:spcPts val="360"/>
              </a:spcBef>
              <a:spcAft>
                <a:spcPts val="0"/>
              </a:spcAft>
              <a:buNone/>
            </a:pPr>
            <a:r>
              <a:t/>
            </a:r>
            <a:endParaRPr b="0" i="1"/>
          </a:p>
          <a:p>
            <a:pPr indent="0" lvl="0" marL="0" rtl="0" algn="just">
              <a:spcBef>
                <a:spcPts val="360"/>
              </a:spcBef>
              <a:spcAft>
                <a:spcPts val="0"/>
              </a:spcAft>
              <a:buNone/>
            </a:pPr>
            <a:r>
              <a:t/>
            </a:r>
            <a:endParaRPr b="0"/>
          </a:p>
          <a:p>
            <a:pPr indent="0" lvl="0" marL="0" rtl="0" algn="just">
              <a:lnSpc>
                <a:spcPct val="115000"/>
              </a:lnSpc>
              <a:spcBef>
                <a:spcPts val="360"/>
              </a:spcBef>
              <a:spcAft>
                <a:spcPts val="0"/>
              </a:spcAft>
              <a:buNone/>
            </a:pPr>
            <a:r>
              <a:t/>
            </a:r>
            <a:endParaRPr b="0" sz="1800"/>
          </a:p>
          <a:p>
            <a:pPr indent="0" lvl="0" marL="0" rtl="0" algn="just">
              <a:lnSpc>
                <a:spcPct val="115000"/>
              </a:lnSpc>
              <a:spcBef>
                <a:spcPts val="360"/>
              </a:spcBef>
              <a:spcAft>
                <a:spcPts val="0"/>
              </a:spcAft>
              <a:buNone/>
            </a:pPr>
            <a:r>
              <a:t/>
            </a:r>
            <a:endParaRPr sz="1800"/>
          </a:p>
          <a:p>
            <a:pPr indent="0" lvl="0" marL="0" rtl="0" algn="just">
              <a:lnSpc>
                <a:spcPct val="115000"/>
              </a:lnSpc>
              <a:spcBef>
                <a:spcPts val="360"/>
              </a:spcBef>
              <a:spcAft>
                <a:spcPts val="0"/>
              </a:spcAft>
              <a:buNone/>
            </a:pPr>
            <a:r>
              <a:rPr lang="en-GB" sz="1800"/>
              <a:t>Le imprese sociali offrono molti vantaggi, come lo sviluppo sostenibile delle comunità locali, la creazione di valore sociale e la promozione dell'innovazione sociale. Spesso si concentrano</a:t>
            </a:r>
            <a:r>
              <a:rPr b="0" lang="en-GB" sz="1800"/>
              <a:t> </a:t>
            </a:r>
            <a:r>
              <a:rPr i="1" lang="en-GB" sz="1800" u="sng"/>
              <a:t>sulla riduzione della povertà, sulla protezione dell'ambiente e sulla promozione culturale.</a:t>
            </a:r>
            <a:endParaRPr i="1" sz="1800" u="sng"/>
          </a:p>
        </p:txBody>
      </p:sp>
      <p:sp>
        <p:nvSpPr>
          <p:cNvPr id="181" name="Google Shape;181;g2589d97b41e_1_99"/>
          <p:cNvSpPr/>
          <p:nvPr/>
        </p:nvSpPr>
        <p:spPr>
          <a:xfrm>
            <a:off x="4279450" y="1220375"/>
            <a:ext cx="484200" cy="9681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2589d97b41e_1_99"/>
          <p:cNvSpPr/>
          <p:nvPr/>
        </p:nvSpPr>
        <p:spPr>
          <a:xfrm>
            <a:off x="4329900" y="3536100"/>
            <a:ext cx="484200" cy="9681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2589d97b41e_1_105"/>
          <p:cNvSpPr txBox="1"/>
          <p:nvPr>
            <p:ph type="title"/>
          </p:nvPr>
        </p:nvSpPr>
        <p:spPr>
          <a:xfrm>
            <a:off x="1361525" y="161375"/>
            <a:ext cx="5663700" cy="13431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GB" sz="2000"/>
              <a:t>Quali strumenti finanziari utilizzano le imprese sociali per sviluppare le loro attività? </a:t>
            </a:r>
            <a:endParaRPr sz="2000"/>
          </a:p>
          <a:p>
            <a:pPr indent="0" lvl="0" marL="0" rtl="0" algn="l">
              <a:spcBef>
                <a:spcPts val="0"/>
              </a:spcBef>
              <a:spcAft>
                <a:spcPts val="0"/>
              </a:spcAft>
              <a:buNone/>
            </a:pPr>
            <a:r>
              <a:t/>
            </a:r>
            <a:endParaRPr sz="2000"/>
          </a:p>
        </p:txBody>
      </p:sp>
      <p:sp>
        <p:nvSpPr>
          <p:cNvPr id="189" name="Google Shape;189;g2589d97b41e_1_105"/>
          <p:cNvSpPr txBox="1"/>
          <p:nvPr>
            <p:ph idx="1" type="body"/>
          </p:nvPr>
        </p:nvSpPr>
        <p:spPr>
          <a:xfrm>
            <a:off x="457200" y="1752600"/>
            <a:ext cx="7620000" cy="4373700"/>
          </a:xfrm>
          <a:prstGeom prst="rect">
            <a:avLst/>
          </a:prstGeom>
        </p:spPr>
        <p:txBody>
          <a:bodyPr anchorCtr="0" anchor="t" bIns="45700" lIns="91425" spcFirstLastPara="1" rIns="91425" wrap="square" tIns="45700">
            <a:normAutofit fontScale="70000" lnSpcReduction="20000"/>
          </a:bodyPr>
          <a:lstStyle/>
          <a:p>
            <a:pPr indent="0" lvl="0" marL="0" rtl="0" algn="l">
              <a:spcBef>
                <a:spcPts val="360"/>
              </a:spcBef>
              <a:spcAft>
                <a:spcPts val="0"/>
              </a:spcAft>
              <a:buNone/>
            </a:pPr>
            <a:r>
              <a:rPr b="0" lang="en-GB" sz="3400"/>
              <a:t>I più comuni s</a:t>
            </a:r>
            <a:r>
              <a:rPr i="1" lang="en-GB" sz="3400"/>
              <a:t>ono il crowdfunding, i microprestiti, gli investimenti sociali e i fondi europei.</a:t>
            </a:r>
            <a:endParaRPr i="1" sz="3400"/>
          </a:p>
          <a:p>
            <a:pPr indent="0" lvl="0" marL="0" rtl="0" algn="l">
              <a:spcBef>
                <a:spcPts val="360"/>
              </a:spcBef>
              <a:spcAft>
                <a:spcPts val="0"/>
              </a:spcAft>
              <a:buNone/>
            </a:pPr>
            <a:r>
              <a:t/>
            </a:r>
            <a:endParaRPr i="1" sz="3400"/>
          </a:p>
          <a:p>
            <a:pPr indent="0" lvl="0" marL="0" rtl="0" algn="l">
              <a:spcBef>
                <a:spcPts val="360"/>
              </a:spcBef>
              <a:spcAft>
                <a:spcPts val="0"/>
              </a:spcAft>
              <a:buNone/>
            </a:pPr>
            <a:r>
              <a:t/>
            </a:r>
            <a:endParaRPr sz="3400"/>
          </a:p>
          <a:p>
            <a:pPr indent="0" lvl="0" marL="0" rtl="0" algn="just">
              <a:spcBef>
                <a:spcPts val="360"/>
              </a:spcBef>
              <a:spcAft>
                <a:spcPts val="0"/>
              </a:spcAft>
              <a:buNone/>
            </a:pPr>
            <a:r>
              <a:t/>
            </a:r>
            <a:endParaRPr b="0" sz="3400"/>
          </a:p>
          <a:p>
            <a:pPr indent="0" lvl="0" marL="0" rtl="0" algn="just">
              <a:spcBef>
                <a:spcPts val="360"/>
              </a:spcBef>
              <a:spcAft>
                <a:spcPts val="0"/>
              </a:spcAft>
              <a:buNone/>
            </a:pPr>
            <a:r>
              <a:rPr b="0" lang="en-GB" sz="3400"/>
              <a:t>Le imprese sociali sono una forma innovativa di business che combina obiettivi sociali con la ricerca del profitto e con </a:t>
            </a:r>
            <a:r>
              <a:rPr lang="en-GB" sz="3400"/>
              <a:t>obiettivi di sviluppo sostenibile. </a:t>
            </a:r>
            <a:endParaRPr sz="3400"/>
          </a:p>
          <a:p>
            <a:pPr indent="0" lvl="0" marL="0" rtl="0" algn="just">
              <a:spcBef>
                <a:spcPts val="360"/>
              </a:spcBef>
              <a:spcAft>
                <a:spcPts val="0"/>
              </a:spcAft>
              <a:buNone/>
            </a:pPr>
            <a:r>
              <a:t/>
            </a:r>
            <a:endParaRPr b="0" sz="3400"/>
          </a:p>
          <a:p>
            <a:pPr indent="0" lvl="0" marL="0" rtl="0" algn="just">
              <a:spcBef>
                <a:spcPts val="360"/>
              </a:spcBef>
              <a:spcAft>
                <a:spcPts val="0"/>
              </a:spcAft>
              <a:buNone/>
            </a:pPr>
            <a:r>
              <a:t/>
            </a:r>
            <a:endParaRPr b="0" sz="3400"/>
          </a:p>
          <a:p>
            <a:pPr indent="0" lvl="0" marL="0" rtl="0" algn="just">
              <a:spcBef>
                <a:spcPts val="360"/>
              </a:spcBef>
              <a:spcAft>
                <a:spcPts val="0"/>
              </a:spcAft>
              <a:buNone/>
            </a:pPr>
            <a:r>
              <a:rPr b="0" lang="en-GB" sz="3400"/>
              <a:t>Grazie alla loro missione sociale, le imprese sociali sono in grado di rispondere ai bisogni della comunità </a:t>
            </a:r>
            <a:r>
              <a:rPr i="1" lang="en-GB" sz="3400"/>
              <a:t>crea</a:t>
            </a:r>
            <a:r>
              <a:rPr lang="en-GB" sz="3400"/>
              <a:t>ndo </a:t>
            </a:r>
            <a:r>
              <a:rPr i="1" lang="en-GB" sz="3400"/>
              <a:t>valore sociale. </a:t>
            </a:r>
            <a:endParaRPr i="1"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2589d97b41e_1_111"/>
          <p:cNvSpPr txBox="1"/>
          <p:nvPr>
            <p:ph type="title"/>
          </p:nvPr>
        </p:nvSpPr>
        <p:spPr>
          <a:xfrm>
            <a:off x="2269175" y="262199"/>
            <a:ext cx="4140600" cy="1131000"/>
          </a:xfrm>
          <a:prstGeom prst="rect">
            <a:avLst/>
          </a:prstGeom>
        </p:spPr>
        <p:txBody>
          <a:bodyPr anchorCtr="0" anchor="b" bIns="45700" lIns="91425" spcFirstLastPara="1" rIns="91425" wrap="square" tIns="45700">
            <a:normAutofit fontScale="90000"/>
          </a:bodyPr>
          <a:lstStyle/>
          <a:p>
            <a:pPr indent="0" lvl="0" marL="0" rtl="0" algn="ctr">
              <a:spcBef>
                <a:spcPts val="0"/>
              </a:spcBef>
              <a:spcAft>
                <a:spcPts val="0"/>
              </a:spcAft>
              <a:buNone/>
            </a:pPr>
            <a:r>
              <a:rPr i="1" lang="en-GB" sz="3000" u="sng"/>
              <a:t>Forme di organizzazione sociale </a:t>
            </a:r>
            <a:endParaRPr i="1" sz="3000" u="sng"/>
          </a:p>
        </p:txBody>
      </p:sp>
      <p:sp>
        <p:nvSpPr>
          <p:cNvPr id="196" name="Google Shape;196;g2589d97b41e_1_111"/>
          <p:cNvSpPr txBox="1"/>
          <p:nvPr>
            <p:ph idx="1" type="body"/>
          </p:nvPr>
        </p:nvSpPr>
        <p:spPr>
          <a:xfrm>
            <a:off x="406775" y="1782850"/>
            <a:ext cx="7620000" cy="4373700"/>
          </a:xfrm>
          <a:prstGeom prst="rect">
            <a:avLst/>
          </a:prstGeom>
        </p:spPr>
        <p:txBody>
          <a:bodyPr anchorCtr="0" anchor="t" bIns="45700" lIns="91425" spcFirstLastPara="1" rIns="91425" wrap="square" tIns="45700">
            <a:normAutofit lnSpcReduction="10000"/>
          </a:bodyPr>
          <a:lstStyle/>
          <a:p>
            <a:pPr indent="0" lvl="0" marL="0" rtl="0" algn="just">
              <a:spcBef>
                <a:spcPts val="360"/>
              </a:spcBef>
              <a:spcAft>
                <a:spcPts val="0"/>
              </a:spcAft>
              <a:buNone/>
            </a:pPr>
            <a:r>
              <a:t/>
            </a:r>
            <a:endParaRPr b="0"/>
          </a:p>
          <a:p>
            <a:pPr indent="0" lvl="0" marL="0" rtl="0" algn="just">
              <a:spcBef>
                <a:spcPts val="360"/>
              </a:spcBef>
              <a:spcAft>
                <a:spcPts val="0"/>
              </a:spcAft>
              <a:buNone/>
            </a:pPr>
            <a:r>
              <a:rPr lang="en-GB"/>
              <a:t>Le organizzazioni dell'economia sociale possono essere diverse e ognuna ha le proprie caratteristiche e finalità. I tipi più comuni di organizzazioni cooperative e socio-economiche sono: cooperative, associazioni, fondazioni e imprese sociali.   </a:t>
            </a:r>
            <a:endParaRPr/>
          </a:p>
          <a:p>
            <a:pPr indent="0" lvl="0" marL="0" rtl="0" algn="just">
              <a:spcBef>
                <a:spcPts val="360"/>
              </a:spcBef>
              <a:spcAft>
                <a:spcPts val="0"/>
              </a:spcAft>
              <a:buNone/>
            </a:pPr>
            <a:r>
              <a:t/>
            </a:r>
            <a:endParaRPr b="0">
              <a:latin typeface="Calibri"/>
              <a:ea typeface="Calibri"/>
              <a:cs typeface="Calibri"/>
              <a:sym typeface="Calibri"/>
            </a:endParaRPr>
          </a:p>
          <a:p>
            <a:pPr indent="0" lvl="0" marL="0" rtl="0" algn="just">
              <a:spcBef>
                <a:spcPts val="360"/>
              </a:spcBef>
              <a:spcAft>
                <a:spcPts val="0"/>
              </a:spcAft>
              <a:buClr>
                <a:schemeClr val="dk1"/>
              </a:buClr>
              <a:buSzPts val="1100"/>
              <a:buFont typeface="Arial"/>
              <a:buNone/>
            </a:pPr>
            <a:r>
              <a:rPr lang="en-GB">
                <a:solidFill>
                  <a:srgbClr val="398F98"/>
                </a:solidFill>
                <a:latin typeface="Calibri"/>
                <a:ea typeface="Calibri"/>
                <a:cs typeface="Calibri"/>
                <a:sym typeface="Calibri"/>
              </a:rPr>
              <a:t>                                                                                              </a:t>
            </a:r>
            <a:r>
              <a:rPr lang="en-GB">
                <a:solidFill>
                  <a:srgbClr val="398F98"/>
                </a:solidFill>
              </a:rPr>
              <a:t>Associazioni </a:t>
            </a:r>
            <a:endParaRPr>
              <a:solidFill>
                <a:srgbClr val="398F98"/>
              </a:solidFill>
            </a:endParaRPr>
          </a:p>
          <a:p>
            <a:pPr indent="0" lvl="0" marL="0" rtl="0" algn="just">
              <a:spcBef>
                <a:spcPts val="360"/>
              </a:spcBef>
              <a:spcAft>
                <a:spcPts val="0"/>
              </a:spcAft>
              <a:buClr>
                <a:schemeClr val="dk1"/>
              </a:buClr>
              <a:buSzPts val="1100"/>
              <a:buFont typeface="Arial"/>
              <a:buNone/>
            </a:pPr>
            <a:r>
              <a:t/>
            </a:r>
            <a:endParaRPr b="0">
              <a:latin typeface="Calibri"/>
              <a:ea typeface="Calibri"/>
              <a:cs typeface="Calibri"/>
              <a:sym typeface="Calibri"/>
            </a:endParaRPr>
          </a:p>
          <a:p>
            <a:pPr indent="0" lvl="0" marL="0" rtl="0" algn="just">
              <a:spcBef>
                <a:spcPts val="360"/>
              </a:spcBef>
              <a:spcAft>
                <a:spcPts val="0"/>
              </a:spcAft>
              <a:buClr>
                <a:schemeClr val="dk1"/>
              </a:buClr>
              <a:buSzPts val="1100"/>
              <a:buFont typeface="Arial"/>
              <a:buNone/>
            </a:pPr>
            <a:r>
              <a:rPr lang="en-GB">
                <a:solidFill>
                  <a:srgbClr val="398F98"/>
                </a:solidFill>
              </a:rPr>
              <a:t>Cooperative   </a:t>
            </a:r>
            <a:r>
              <a:rPr lang="en-GB">
                <a:solidFill>
                  <a:srgbClr val="398F98"/>
                </a:solidFill>
                <a:latin typeface="Calibri"/>
                <a:ea typeface="Calibri"/>
                <a:cs typeface="Calibri"/>
                <a:sym typeface="Calibri"/>
              </a:rPr>
              <a:t>                          </a:t>
            </a:r>
            <a:r>
              <a:rPr lang="en-GB">
                <a:solidFill>
                  <a:srgbClr val="398F98"/>
                </a:solidFill>
              </a:rPr>
              <a:t> Fondazioni</a:t>
            </a:r>
            <a:endParaRPr>
              <a:solidFill>
                <a:srgbClr val="398F98"/>
              </a:solidFill>
            </a:endParaRPr>
          </a:p>
          <a:p>
            <a:pPr indent="0" lvl="0" marL="0" rtl="0" algn="ctr">
              <a:spcBef>
                <a:spcPts val="360"/>
              </a:spcBef>
              <a:spcAft>
                <a:spcPts val="0"/>
              </a:spcAft>
              <a:buNone/>
            </a:pPr>
            <a:r>
              <a:t/>
            </a:r>
            <a:endParaRPr b="0">
              <a:latin typeface="Calibri"/>
              <a:ea typeface="Calibri"/>
              <a:cs typeface="Calibri"/>
              <a:sym typeface="Calibri"/>
            </a:endParaRPr>
          </a:p>
          <a:p>
            <a:pPr indent="0" lvl="0" marL="0" rtl="0" algn="just">
              <a:spcBef>
                <a:spcPts val="360"/>
              </a:spcBef>
              <a:spcAft>
                <a:spcPts val="0"/>
              </a:spcAft>
              <a:buNone/>
            </a:pPr>
            <a:r>
              <a:t/>
            </a:r>
            <a:endParaRPr b="0">
              <a:latin typeface="Calibri"/>
              <a:ea typeface="Calibri"/>
              <a:cs typeface="Calibri"/>
              <a:sym typeface="Calibri"/>
            </a:endParaRPr>
          </a:p>
          <a:p>
            <a:pPr indent="0" lvl="0" marL="0" rtl="0" algn="just">
              <a:spcBef>
                <a:spcPts val="360"/>
              </a:spcBef>
              <a:spcAft>
                <a:spcPts val="0"/>
              </a:spcAft>
              <a:buNone/>
            </a:pPr>
            <a:r>
              <a:t/>
            </a:r>
            <a:endParaRPr b="0">
              <a:latin typeface="Calibri"/>
              <a:ea typeface="Calibri"/>
              <a:cs typeface="Calibri"/>
              <a:sym typeface="Calibri"/>
            </a:endParaRPr>
          </a:p>
          <a:p>
            <a:pPr indent="0" lvl="0" marL="0" rtl="0" algn="just">
              <a:spcBef>
                <a:spcPts val="360"/>
              </a:spcBef>
              <a:spcAft>
                <a:spcPts val="0"/>
              </a:spcAft>
              <a:buNone/>
            </a:pPr>
            <a:r>
              <a:t/>
            </a:r>
            <a:endParaRPr>
              <a:solidFill>
                <a:srgbClr val="398F98"/>
              </a:solidFill>
              <a:latin typeface="Calibri"/>
              <a:ea typeface="Calibri"/>
              <a:cs typeface="Calibri"/>
              <a:sym typeface="Calibri"/>
            </a:endParaRPr>
          </a:p>
        </p:txBody>
      </p:sp>
      <p:sp>
        <p:nvSpPr>
          <p:cNvPr id="197" name="Google Shape;197;g2589d97b41e_1_111"/>
          <p:cNvSpPr/>
          <p:nvPr/>
        </p:nvSpPr>
        <p:spPr>
          <a:xfrm>
            <a:off x="5920050" y="4363000"/>
            <a:ext cx="968100" cy="833100"/>
          </a:xfrm>
          <a:prstGeom prst="bentUpArrow">
            <a:avLst>
              <a:gd fmla="val 25000" name="adj1"/>
              <a:gd fmla="val 25000" name="adj2"/>
              <a:gd fmla="val 2500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589d97b41e_1_111"/>
          <p:cNvSpPr/>
          <p:nvPr/>
        </p:nvSpPr>
        <p:spPr>
          <a:xfrm>
            <a:off x="628650" y="4951875"/>
            <a:ext cx="968100" cy="833100"/>
          </a:xfrm>
          <a:prstGeom prst="bentUpArrow">
            <a:avLst>
              <a:gd fmla="val 25000" name="adj1"/>
              <a:gd fmla="val 25000" name="adj2"/>
              <a:gd fmla="val 2500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2589d97b41e_1_111"/>
          <p:cNvSpPr/>
          <p:nvPr/>
        </p:nvSpPr>
        <p:spPr>
          <a:xfrm>
            <a:off x="4147775" y="3576400"/>
            <a:ext cx="383400" cy="786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g2589d97b41e_1_117"/>
          <p:cNvSpPr txBox="1"/>
          <p:nvPr>
            <p:ph type="title"/>
          </p:nvPr>
        </p:nvSpPr>
        <p:spPr>
          <a:xfrm>
            <a:off x="3126450" y="504250"/>
            <a:ext cx="3485100" cy="10401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u="sng"/>
              <a:t>Associazioni</a:t>
            </a:r>
            <a:r>
              <a:rPr lang="en-GB">
                <a:latin typeface="Calibri"/>
                <a:ea typeface="Calibri"/>
                <a:cs typeface="Calibri"/>
                <a:sym typeface="Calibri"/>
              </a:rPr>
              <a:t> </a:t>
            </a:r>
            <a:endParaRPr>
              <a:latin typeface="Calibri"/>
              <a:ea typeface="Calibri"/>
              <a:cs typeface="Calibri"/>
              <a:sym typeface="Calibri"/>
            </a:endParaRPr>
          </a:p>
        </p:txBody>
      </p:sp>
      <p:sp>
        <p:nvSpPr>
          <p:cNvPr id="206" name="Google Shape;206;g2589d97b41e_1_117"/>
          <p:cNvSpPr txBox="1"/>
          <p:nvPr>
            <p:ph idx="1" type="body"/>
          </p:nvPr>
        </p:nvSpPr>
        <p:spPr>
          <a:xfrm>
            <a:off x="457200" y="1752600"/>
            <a:ext cx="7620000" cy="4373700"/>
          </a:xfrm>
          <a:prstGeom prst="rect">
            <a:avLst/>
          </a:prstGeom>
        </p:spPr>
        <p:txBody>
          <a:bodyPr anchorCtr="0" anchor="t" bIns="45700" lIns="91425" spcFirstLastPara="1" rIns="91425" wrap="square" tIns="45700">
            <a:normAutofit/>
          </a:bodyPr>
          <a:lstStyle/>
          <a:p>
            <a:pPr indent="-406400" lvl="0" marL="457200" rtl="0" algn="just">
              <a:spcBef>
                <a:spcPts val="360"/>
              </a:spcBef>
              <a:spcAft>
                <a:spcPts val="0"/>
              </a:spcAft>
              <a:buSzPts val="2800"/>
              <a:buChar char="❖"/>
            </a:pPr>
            <a:r>
              <a:rPr lang="en-GB" sz="2800"/>
              <a:t>Le associazioni sono organizzazioni che uniscono i loro membri intorno a un obiettivo comune.</a:t>
            </a:r>
            <a:endParaRPr sz="2800"/>
          </a:p>
          <a:p>
            <a:pPr indent="0" lvl="0" marL="0" rtl="0" algn="just">
              <a:spcBef>
                <a:spcPts val="360"/>
              </a:spcBef>
              <a:spcAft>
                <a:spcPts val="0"/>
              </a:spcAft>
              <a:buNone/>
            </a:pPr>
            <a:r>
              <a:t/>
            </a:r>
            <a:endParaRPr sz="2800"/>
          </a:p>
          <a:p>
            <a:pPr indent="0" lvl="0" marL="0" rtl="0" algn="just">
              <a:spcBef>
                <a:spcPts val="360"/>
              </a:spcBef>
              <a:spcAft>
                <a:spcPts val="0"/>
              </a:spcAft>
              <a:buNone/>
            </a:pPr>
            <a:r>
              <a:t/>
            </a:r>
            <a:endParaRPr sz="2800"/>
          </a:p>
          <a:p>
            <a:pPr indent="-406400" lvl="0" marL="457200" rtl="0" algn="just">
              <a:spcBef>
                <a:spcPts val="360"/>
              </a:spcBef>
              <a:spcAft>
                <a:spcPts val="0"/>
              </a:spcAft>
              <a:buSzPts val="2800"/>
              <a:buFont typeface="Calibri"/>
              <a:buChar char="❖"/>
            </a:pPr>
            <a:r>
              <a:rPr lang="en-GB" sz="2800"/>
              <a:t>Tale obiettivo può essere di natura sociale, culturale, educativa, politica o economica. </a:t>
            </a:r>
            <a:endParaRPr sz="2800"/>
          </a:p>
          <a:p>
            <a:pPr indent="0" lvl="0" marL="0" rtl="0" algn="l">
              <a:spcBef>
                <a:spcPts val="36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g1e4b359c5f5_0_8"/>
          <p:cNvSpPr txBox="1"/>
          <p:nvPr>
            <p:ph type="title"/>
          </p:nvPr>
        </p:nvSpPr>
        <p:spPr>
          <a:xfrm>
            <a:off x="558050" y="-1632382"/>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t/>
            </a:r>
            <a:endParaRPr/>
          </a:p>
        </p:txBody>
      </p:sp>
      <p:sp>
        <p:nvSpPr>
          <p:cNvPr id="213" name="Google Shape;213;g1e4b359c5f5_0_8"/>
          <p:cNvSpPr txBox="1"/>
          <p:nvPr>
            <p:ph idx="1" type="body"/>
          </p:nvPr>
        </p:nvSpPr>
        <p:spPr>
          <a:xfrm>
            <a:off x="840450" y="1661850"/>
            <a:ext cx="7620000" cy="4373700"/>
          </a:xfrm>
          <a:prstGeom prst="rect">
            <a:avLst/>
          </a:prstGeom>
        </p:spPr>
        <p:txBody>
          <a:bodyPr anchorCtr="0" anchor="t" bIns="45700" lIns="91425" spcFirstLastPara="1" rIns="91425" wrap="square" tIns="45700">
            <a:noAutofit/>
          </a:bodyPr>
          <a:lstStyle/>
          <a:p>
            <a:pPr indent="0" lvl="0" marL="0" rtl="0" algn="just">
              <a:spcBef>
                <a:spcPts val="360"/>
              </a:spcBef>
              <a:spcAft>
                <a:spcPts val="0"/>
              </a:spcAft>
              <a:buNone/>
            </a:pPr>
            <a:r>
              <a:rPr lang="en-GB" sz="2400"/>
              <a:t>In generale, le associazioni sono organizzazioni che promuovono il benessere della società offrendo ai loro membri </a:t>
            </a:r>
            <a:r>
              <a:rPr i="1" lang="en-GB" sz="2400" u="sng"/>
              <a:t>un'opportunità di partecipazione attiva e di impegno volontario.</a:t>
            </a:r>
            <a:endParaRPr i="1" sz="2400" u="sng"/>
          </a:p>
          <a:p>
            <a:pPr indent="0" lvl="0" marL="0" rtl="0" algn="just">
              <a:spcBef>
                <a:spcPts val="360"/>
              </a:spcBef>
              <a:spcAft>
                <a:spcPts val="0"/>
              </a:spcAft>
              <a:buNone/>
            </a:pPr>
            <a:r>
              <a:t/>
            </a:r>
            <a:endParaRPr sz="2400"/>
          </a:p>
          <a:p>
            <a:pPr indent="0" lvl="0" marL="0" rtl="0" algn="just">
              <a:spcBef>
                <a:spcPts val="360"/>
              </a:spcBef>
              <a:spcAft>
                <a:spcPts val="0"/>
              </a:spcAft>
              <a:buNone/>
            </a:pPr>
            <a:r>
              <a:rPr lang="en-GB" sz="2400"/>
              <a:t>Grazie alla loro flessibilità e capacità di adattarsi alle esigenze della comunità, le associazioni svolgono un ruolo fondamentale nel sostenere e promuovere attività sociali e culturali.</a:t>
            </a:r>
            <a:endParaRPr sz="2400"/>
          </a:p>
          <a:p>
            <a:pPr indent="0" lvl="0" marL="0" rtl="0" algn="l">
              <a:spcBef>
                <a:spcPts val="36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g1e4b359c5f5_0_14"/>
          <p:cNvSpPr txBox="1"/>
          <p:nvPr>
            <p:ph type="title"/>
          </p:nvPr>
        </p:nvSpPr>
        <p:spPr>
          <a:xfrm>
            <a:off x="2037225" y="473998"/>
            <a:ext cx="4211100" cy="1050300"/>
          </a:xfrm>
          <a:prstGeom prst="rect">
            <a:avLst/>
          </a:prstGeom>
        </p:spPr>
        <p:txBody>
          <a:bodyPr anchorCtr="0" anchor="b" bIns="45700" lIns="91425" spcFirstLastPara="1" rIns="91425" wrap="square" tIns="45700">
            <a:normAutofit/>
          </a:bodyPr>
          <a:lstStyle/>
          <a:p>
            <a:pPr indent="0" lvl="0" marL="0" rtl="0" algn="just">
              <a:lnSpc>
                <a:spcPct val="150000"/>
              </a:lnSpc>
              <a:spcBef>
                <a:spcPts val="0"/>
              </a:spcBef>
              <a:spcAft>
                <a:spcPts val="0"/>
              </a:spcAft>
              <a:buClr>
                <a:schemeClr val="dk1"/>
              </a:buClr>
              <a:buSzPts val="1100"/>
              <a:buFont typeface="Arial"/>
              <a:buNone/>
            </a:pPr>
            <a:r>
              <a:rPr lang="en-GB">
                <a:solidFill>
                  <a:srgbClr val="66C0C4"/>
                </a:solidFill>
                <a:latin typeface="Calibri"/>
                <a:ea typeface="Calibri"/>
                <a:cs typeface="Calibri"/>
                <a:sym typeface="Calibri"/>
              </a:rPr>
              <a:t>  </a:t>
            </a:r>
            <a:r>
              <a:rPr lang="en-GB">
                <a:solidFill>
                  <a:srgbClr val="66C0C4"/>
                </a:solidFill>
              </a:rPr>
              <a:t>     </a:t>
            </a:r>
            <a:r>
              <a:rPr lang="en-GB" u="sng">
                <a:solidFill>
                  <a:srgbClr val="66C0C4"/>
                </a:solidFill>
              </a:rPr>
              <a:t>Cooperative</a:t>
            </a:r>
            <a:endParaRPr u="sng">
              <a:solidFill>
                <a:srgbClr val="66C0C4"/>
              </a:solidFill>
            </a:endParaRPr>
          </a:p>
        </p:txBody>
      </p:sp>
      <p:sp>
        <p:nvSpPr>
          <p:cNvPr id="220" name="Google Shape;220;g1e4b359c5f5_0_14"/>
          <p:cNvSpPr txBox="1"/>
          <p:nvPr>
            <p:ph idx="1" type="body"/>
          </p:nvPr>
        </p:nvSpPr>
        <p:spPr>
          <a:xfrm>
            <a:off x="457200" y="1752600"/>
            <a:ext cx="7620000" cy="4373700"/>
          </a:xfrm>
          <a:prstGeom prst="rect">
            <a:avLst/>
          </a:prstGeom>
        </p:spPr>
        <p:txBody>
          <a:bodyPr anchorCtr="0" anchor="t" bIns="45700" lIns="91425" spcFirstLastPara="1" rIns="91425" wrap="square" tIns="45700">
            <a:normAutofit lnSpcReduction="10000"/>
          </a:bodyPr>
          <a:lstStyle/>
          <a:p>
            <a:pPr indent="-406400" lvl="0" marL="457200" rtl="0" algn="just">
              <a:spcBef>
                <a:spcPts val="360"/>
              </a:spcBef>
              <a:spcAft>
                <a:spcPts val="0"/>
              </a:spcAft>
              <a:buSzPts val="2800"/>
              <a:buChar char="❖"/>
            </a:pPr>
            <a:r>
              <a:rPr lang="en-GB" sz="2800"/>
              <a:t>Le cooperative sono organizzazioni di proprietà e gestite dai soci, che partecipano alla gestione dell'organizzazione e della sua attività economica.</a:t>
            </a:r>
            <a:endParaRPr sz="2800"/>
          </a:p>
          <a:p>
            <a:pPr indent="0" lvl="0" marL="0" rtl="0" algn="just">
              <a:spcBef>
                <a:spcPts val="360"/>
              </a:spcBef>
              <a:spcAft>
                <a:spcPts val="0"/>
              </a:spcAft>
              <a:buNone/>
            </a:pPr>
            <a:r>
              <a:t/>
            </a:r>
            <a:endParaRPr sz="2800"/>
          </a:p>
          <a:p>
            <a:pPr indent="0" lvl="0" marL="0" rtl="0" algn="just">
              <a:spcBef>
                <a:spcPts val="360"/>
              </a:spcBef>
              <a:spcAft>
                <a:spcPts val="0"/>
              </a:spcAft>
              <a:buNone/>
            </a:pPr>
            <a:r>
              <a:t/>
            </a:r>
            <a:endParaRPr sz="2800"/>
          </a:p>
          <a:p>
            <a:pPr indent="-406400" lvl="0" marL="457200" rtl="0" algn="just">
              <a:spcBef>
                <a:spcPts val="360"/>
              </a:spcBef>
              <a:spcAft>
                <a:spcPts val="0"/>
              </a:spcAft>
              <a:buSzPts val="2800"/>
              <a:buChar char="❖"/>
            </a:pPr>
            <a:r>
              <a:rPr lang="en-GB" sz="2800"/>
              <a:t>Combinano gli obiettivi economici con finalità sociali e comunitarie.</a:t>
            </a:r>
            <a:endParaRPr sz="2800"/>
          </a:p>
          <a:p>
            <a:pPr indent="0" lvl="0" marL="0" rtl="0" algn="just">
              <a:spcBef>
                <a:spcPts val="360"/>
              </a:spcBef>
              <a:spcAft>
                <a:spcPts val="0"/>
              </a:spcAft>
              <a:buNone/>
            </a:pPr>
            <a:r>
              <a:t/>
            </a:r>
            <a:endParaRPr b="0" sz="2800">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g1e4caeb1a0d_0_2"/>
          <p:cNvSpPr txBox="1"/>
          <p:nvPr>
            <p:ph idx="1" type="body"/>
          </p:nvPr>
        </p:nvSpPr>
        <p:spPr>
          <a:xfrm>
            <a:off x="457200" y="1752600"/>
            <a:ext cx="7620000" cy="4373700"/>
          </a:xfrm>
          <a:prstGeom prst="rect">
            <a:avLst/>
          </a:prstGeom>
        </p:spPr>
        <p:txBody>
          <a:bodyPr anchorCtr="0" anchor="t" bIns="45700" lIns="91425" spcFirstLastPara="1" rIns="91425" wrap="square" tIns="45700">
            <a:normAutofit/>
          </a:bodyPr>
          <a:lstStyle/>
          <a:p>
            <a:pPr indent="0" lvl="0" marL="0" rtl="0" algn="just">
              <a:spcBef>
                <a:spcPts val="360"/>
              </a:spcBef>
              <a:spcAft>
                <a:spcPts val="0"/>
              </a:spcAft>
              <a:buNone/>
            </a:pPr>
            <a:r>
              <a:rPr lang="en-GB" sz="2600"/>
              <a:t>A differenza delle imprese tradizionali, le cooperative di economia sociale mettono al centro l'interesse dei loro membri e della comunità, </a:t>
            </a:r>
            <a:r>
              <a:rPr i="1" lang="en-GB" sz="2600" u="sng"/>
              <a:t>piuttosto che la massimizzazione del profitto.</a:t>
            </a:r>
            <a:endParaRPr i="1" sz="2600" u="sng"/>
          </a:p>
          <a:p>
            <a:pPr indent="0" lvl="0" marL="0" rtl="0" algn="just">
              <a:spcBef>
                <a:spcPts val="360"/>
              </a:spcBef>
              <a:spcAft>
                <a:spcPts val="0"/>
              </a:spcAft>
              <a:buNone/>
            </a:pPr>
            <a:r>
              <a:t/>
            </a:r>
            <a:endParaRPr sz="2600"/>
          </a:p>
          <a:p>
            <a:pPr indent="0" lvl="0" marL="0" rtl="0" algn="just">
              <a:spcBef>
                <a:spcPts val="360"/>
              </a:spcBef>
              <a:spcAft>
                <a:spcPts val="0"/>
              </a:spcAft>
              <a:buNone/>
            </a:pPr>
            <a:r>
              <a:rPr lang="en-GB" sz="2600"/>
              <a:t>Sono orientate </a:t>
            </a:r>
            <a:r>
              <a:rPr i="1" lang="en-GB" sz="2600" u="sng"/>
              <a:t>alla creazione di valore </a:t>
            </a:r>
            <a:r>
              <a:rPr lang="en-GB" sz="2600"/>
              <a:t>per i loro membri e per la comunità in cui operano.</a:t>
            </a:r>
            <a:endParaRPr sz="2600"/>
          </a:p>
          <a:p>
            <a:pPr indent="0" lvl="0" marL="0" rtl="0" algn="just">
              <a:spcBef>
                <a:spcPts val="360"/>
              </a:spcBef>
              <a:spcAft>
                <a:spcPts val="0"/>
              </a:spcAft>
              <a:buNone/>
            </a:pPr>
            <a:r>
              <a:t/>
            </a:r>
            <a:endParaRPr sz="2400">
              <a:latin typeface="Calibri"/>
              <a:ea typeface="Calibri"/>
              <a:cs typeface="Calibri"/>
              <a:sym typeface="Calibri"/>
            </a:endParaRPr>
          </a:p>
          <a:p>
            <a:pPr indent="0" lvl="0" marL="0" rtl="0" algn="just">
              <a:spcBef>
                <a:spcPts val="360"/>
              </a:spcBef>
              <a:spcAft>
                <a:spcPts val="0"/>
              </a:spcAft>
              <a:buNone/>
            </a:pPr>
            <a:r>
              <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1e4caeb1a0d_0_14"/>
          <p:cNvSpPr txBox="1"/>
          <p:nvPr>
            <p:ph type="title"/>
          </p:nvPr>
        </p:nvSpPr>
        <p:spPr>
          <a:xfrm>
            <a:off x="2561675" y="494173"/>
            <a:ext cx="3686700" cy="10302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a:latin typeface="Calibri"/>
                <a:ea typeface="Calibri"/>
                <a:cs typeface="Calibri"/>
                <a:sym typeface="Calibri"/>
              </a:rPr>
              <a:t>     </a:t>
            </a:r>
            <a:r>
              <a:rPr lang="en-GB" u="sng"/>
              <a:t>Fondazioni</a:t>
            </a:r>
            <a:endParaRPr u="sng"/>
          </a:p>
        </p:txBody>
      </p:sp>
      <p:sp>
        <p:nvSpPr>
          <p:cNvPr id="233" name="Google Shape;233;g1e4caeb1a0d_0_14"/>
          <p:cNvSpPr txBox="1"/>
          <p:nvPr>
            <p:ph idx="1" type="body"/>
          </p:nvPr>
        </p:nvSpPr>
        <p:spPr>
          <a:xfrm>
            <a:off x="658925" y="1732425"/>
            <a:ext cx="7620000" cy="4373700"/>
          </a:xfrm>
          <a:prstGeom prst="rect">
            <a:avLst/>
          </a:prstGeom>
        </p:spPr>
        <p:txBody>
          <a:bodyPr anchorCtr="0" anchor="t" bIns="45700" lIns="91425" spcFirstLastPara="1" rIns="91425" wrap="square" tIns="45700">
            <a:normAutofit fontScale="92500"/>
          </a:bodyPr>
          <a:lstStyle/>
          <a:p>
            <a:pPr indent="-346075" lvl="0" marL="457200" rtl="0" algn="just">
              <a:lnSpc>
                <a:spcPct val="115000"/>
              </a:lnSpc>
              <a:spcBef>
                <a:spcPts val="360"/>
              </a:spcBef>
              <a:spcAft>
                <a:spcPts val="0"/>
              </a:spcAft>
              <a:buSzPct val="100000"/>
              <a:buChar char="❖"/>
            </a:pPr>
            <a:r>
              <a:rPr lang="en-GB"/>
              <a:t>Le fondazioni sono organizzazioni non profit il cui scopo è sostenere e promuovere cause sociali, culturali, scientifiche o educative. A differenza delle associazioni, non hanno membri, ma sono gestite da un consiglio di amministrazione o da un comitato esecutivo.</a:t>
            </a:r>
            <a:endParaRPr/>
          </a:p>
          <a:p>
            <a:pPr indent="0" lvl="0" marL="457200" rtl="0" algn="just">
              <a:lnSpc>
                <a:spcPct val="115000"/>
              </a:lnSpc>
              <a:spcBef>
                <a:spcPts val="360"/>
              </a:spcBef>
              <a:spcAft>
                <a:spcPts val="0"/>
              </a:spcAft>
              <a:buNone/>
            </a:pPr>
            <a:r>
              <a:t/>
            </a:r>
            <a:endParaRPr/>
          </a:p>
          <a:p>
            <a:pPr indent="-346075" lvl="0" marL="457200" rtl="0" algn="just">
              <a:lnSpc>
                <a:spcPct val="115000"/>
              </a:lnSpc>
              <a:spcBef>
                <a:spcPts val="0"/>
              </a:spcBef>
              <a:spcAft>
                <a:spcPts val="0"/>
              </a:spcAft>
              <a:buSzPct val="100000"/>
              <a:buChar char="❖"/>
            </a:pPr>
            <a:r>
              <a:rPr lang="en-GB"/>
              <a:t>Operano lavorano per il bene comune, finanziando progetti e organizzazioni che promuovono la cultura, la scienza, l'istruzione e il sostegno alle persone in difficoltà. </a:t>
            </a:r>
            <a:endParaRPr/>
          </a:p>
          <a:p>
            <a:pPr indent="0" lvl="0" marL="457200" rtl="0" algn="just">
              <a:lnSpc>
                <a:spcPct val="115000"/>
              </a:lnSpc>
              <a:spcBef>
                <a:spcPts val="0"/>
              </a:spcBef>
              <a:spcAft>
                <a:spcPts val="0"/>
              </a:spcAft>
              <a:buNone/>
            </a:pPr>
            <a:r>
              <a:t/>
            </a:r>
            <a:endParaRPr/>
          </a:p>
          <a:p>
            <a:pPr indent="-346075" lvl="0" marL="457200" rtl="0" algn="just">
              <a:lnSpc>
                <a:spcPct val="115000"/>
              </a:lnSpc>
              <a:spcBef>
                <a:spcPts val="0"/>
              </a:spcBef>
              <a:spcAft>
                <a:spcPts val="0"/>
              </a:spcAft>
              <a:buSzPct val="100000"/>
              <a:buChar char="❖"/>
            </a:pPr>
            <a:r>
              <a:rPr lang="en-GB"/>
              <a:t>Grazie alla loro capacità di fornire un sostegno finanziario a lungo termine, le fondazioni possono avere un impatto significativo sulla società e sulle cause che sostengono.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3"/>
          <p:cNvSpPr txBox="1"/>
          <p:nvPr>
            <p:ph type="title"/>
          </p:nvPr>
        </p:nvSpPr>
        <p:spPr>
          <a:xfrm>
            <a:off x="457200" y="185743"/>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rgbClr val="66C0C4"/>
              </a:buClr>
              <a:buSzPts val="3600"/>
              <a:buFont typeface="Arial"/>
              <a:buNone/>
            </a:pPr>
            <a:r>
              <a:rPr lang="en-GB">
                <a:latin typeface="Calibri"/>
                <a:ea typeface="Calibri"/>
                <a:cs typeface="Calibri"/>
                <a:sym typeface="Calibri"/>
              </a:rPr>
              <a:t>                     </a:t>
            </a:r>
            <a:r>
              <a:rPr lang="en-GB"/>
              <a:t>INTRODUZIONE</a:t>
            </a:r>
            <a:endParaRPr/>
          </a:p>
        </p:txBody>
      </p:sp>
      <p:sp>
        <p:nvSpPr>
          <p:cNvPr id="108" name="Google Shape;108;p3"/>
          <p:cNvSpPr txBox="1"/>
          <p:nvPr>
            <p:ph idx="1" type="body"/>
          </p:nvPr>
        </p:nvSpPr>
        <p:spPr>
          <a:xfrm>
            <a:off x="457200" y="1792925"/>
            <a:ext cx="7620000" cy="43737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100000"/>
              </a:lnSpc>
              <a:spcBef>
                <a:spcPts val="0"/>
              </a:spcBef>
              <a:spcAft>
                <a:spcPts val="0"/>
              </a:spcAft>
              <a:buClr>
                <a:schemeClr val="dk1"/>
              </a:buClr>
              <a:buSzPct val="72727"/>
              <a:buNone/>
            </a:pPr>
            <a:r>
              <a:t/>
            </a:r>
            <a:endParaRPr sz="3850" u="sng"/>
          </a:p>
          <a:p>
            <a:pPr indent="0" lvl="0" marL="0" rtl="0" algn="l">
              <a:lnSpc>
                <a:spcPct val="100000"/>
              </a:lnSpc>
              <a:spcBef>
                <a:spcPts val="0"/>
              </a:spcBef>
              <a:spcAft>
                <a:spcPts val="0"/>
              </a:spcAft>
              <a:buClr>
                <a:schemeClr val="dk1"/>
              </a:buClr>
              <a:buSzPts val="700"/>
              <a:buNone/>
            </a:pPr>
            <a:r>
              <a:t/>
            </a:r>
            <a:endParaRPr sz="12800" u="sng">
              <a:latin typeface="Calibri"/>
              <a:ea typeface="Calibri"/>
              <a:cs typeface="Calibri"/>
              <a:sym typeface="Calibri"/>
            </a:endParaRPr>
          </a:p>
          <a:p>
            <a:pPr indent="0" lvl="0" marL="0" rtl="0" algn="l">
              <a:lnSpc>
                <a:spcPct val="100000"/>
              </a:lnSpc>
              <a:spcBef>
                <a:spcPts val="0"/>
              </a:spcBef>
              <a:spcAft>
                <a:spcPts val="0"/>
              </a:spcAft>
              <a:buClr>
                <a:schemeClr val="dk1"/>
              </a:buClr>
              <a:buSzPts val="700"/>
              <a:buNone/>
            </a:pPr>
            <a:r>
              <a:rPr lang="en-GB" sz="12800">
                <a:solidFill>
                  <a:srgbClr val="66C0C4"/>
                </a:solidFill>
              </a:rPr>
              <a:t>Economia sociale</a:t>
            </a:r>
            <a:endParaRPr sz="12800">
              <a:solidFill>
                <a:srgbClr val="66C0C4"/>
              </a:solidFill>
            </a:endParaRPr>
          </a:p>
          <a:p>
            <a:pPr indent="0" lvl="0" marL="0" rtl="0" algn="l">
              <a:lnSpc>
                <a:spcPct val="100000"/>
              </a:lnSpc>
              <a:spcBef>
                <a:spcPts val="0"/>
              </a:spcBef>
              <a:spcAft>
                <a:spcPts val="0"/>
              </a:spcAft>
              <a:buClr>
                <a:schemeClr val="dk1"/>
              </a:buClr>
              <a:buSzPts val="700"/>
              <a:buNone/>
            </a:pPr>
            <a:r>
              <a:t/>
            </a:r>
            <a:endParaRPr b="0" sz="12800"/>
          </a:p>
          <a:p>
            <a:pPr indent="-431800" lvl="0" marL="457200" rtl="0" algn="l">
              <a:lnSpc>
                <a:spcPct val="200000"/>
              </a:lnSpc>
              <a:spcBef>
                <a:spcPts val="0"/>
              </a:spcBef>
              <a:spcAft>
                <a:spcPts val="0"/>
              </a:spcAft>
              <a:buSzPct val="100000"/>
              <a:buChar char="●"/>
            </a:pPr>
            <a:r>
              <a:rPr lang="en-GB" sz="12800"/>
              <a:t>Definizione</a:t>
            </a:r>
            <a:endParaRPr sz="12800"/>
          </a:p>
          <a:p>
            <a:pPr indent="-431800" lvl="0" marL="457200" rtl="0" algn="l">
              <a:lnSpc>
                <a:spcPct val="200000"/>
              </a:lnSpc>
              <a:spcBef>
                <a:spcPts val="0"/>
              </a:spcBef>
              <a:spcAft>
                <a:spcPts val="0"/>
              </a:spcAft>
              <a:buSzPct val="100000"/>
              <a:buChar char="●"/>
            </a:pPr>
            <a:r>
              <a:rPr lang="en-GB" sz="12800"/>
              <a:t>Tipologia</a:t>
            </a:r>
            <a:endParaRPr sz="12800"/>
          </a:p>
          <a:p>
            <a:pPr indent="-431800" lvl="0" marL="457200" rtl="0" algn="l">
              <a:lnSpc>
                <a:spcPct val="200000"/>
              </a:lnSpc>
              <a:spcBef>
                <a:spcPts val="0"/>
              </a:spcBef>
              <a:spcAft>
                <a:spcPts val="0"/>
              </a:spcAft>
              <a:buSzPct val="100000"/>
              <a:buChar char="●"/>
            </a:pPr>
            <a:r>
              <a:rPr lang="en-GB" sz="12800"/>
              <a:t>Obiettivi </a:t>
            </a:r>
            <a:endParaRPr sz="12800"/>
          </a:p>
          <a:p>
            <a:pPr indent="0" lvl="0" marL="0" rtl="0" algn="l">
              <a:lnSpc>
                <a:spcPct val="100000"/>
              </a:lnSpc>
              <a:spcBef>
                <a:spcPts val="0"/>
              </a:spcBef>
              <a:spcAft>
                <a:spcPts val="0"/>
              </a:spcAft>
              <a:buNone/>
            </a:pPr>
            <a:r>
              <a:t/>
            </a:r>
            <a:endParaRPr sz="2800" u="sng"/>
          </a:p>
          <a:p>
            <a:pPr indent="0" lvl="0" marL="0" rtl="0" algn="l">
              <a:lnSpc>
                <a:spcPct val="100000"/>
              </a:lnSpc>
              <a:spcBef>
                <a:spcPts val="0"/>
              </a:spcBef>
              <a:spcAft>
                <a:spcPts val="0"/>
              </a:spcAft>
              <a:buClr>
                <a:schemeClr val="dk1"/>
              </a:buClr>
              <a:buSzPct val="100000"/>
              <a:buNone/>
            </a:pPr>
            <a:r>
              <a:t/>
            </a:r>
            <a:endParaRPr sz="2800" u="sng"/>
          </a:p>
          <a:p>
            <a:pPr indent="0" lvl="0" marL="0" rtl="0" algn="l">
              <a:lnSpc>
                <a:spcPct val="100000"/>
              </a:lnSpc>
              <a:spcBef>
                <a:spcPts val="0"/>
              </a:spcBef>
              <a:spcAft>
                <a:spcPts val="0"/>
              </a:spcAft>
              <a:buClr>
                <a:schemeClr val="dk1"/>
              </a:buClr>
              <a:buSzPct val="100000"/>
              <a:buNone/>
            </a:pPr>
            <a:br>
              <a:rPr lang="en-GB" sz="2800" u="sng"/>
            </a:br>
            <a:endParaRPr/>
          </a:p>
          <a:p>
            <a:pPr indent="0" lvl="0" marL="0" rtl="0" algn="l">
              <a:lnSpc>
                <a:spcPct val="100000"/>
              </a:lnSpc>
              <a:spcBef>
                <a:spcPts val="970"/>
              </a:spcBef>
              <a:spcAft>
                <a:spcPts val="0"/>
              </a:spcAft>
              <a:buClr>
                <a:schemeClr val="dk1"/>
              </a:buClr>
              <a:buSzPct val="100000"/>
              <a:buNone/>
            </a:pPr>
            <a:r>
              <a:t/>
            </a:r>
            <a:endParaRPr/>
          </a:p>
          <a:p>
            <a:pPr indent="0" lvl="0" marL="0" rtl="0" algn="l">
              <a:lnSpc>
                <a:spcPct val="100000"/>
              </a:lnSpc>
              <a:spcBef>
                <a:spcPts val="970"/>
              </a:spcBef>
              <a:spcAft>
                <a:spcPts val="0"/>
              </a:spcAft>
              <a:buClr>
                <a:schemeClr val="dk1"/>
              </a:buClr>
              <a:buSzPct val="100000"/>
              <a:buNone/>
            </a:pPr>
            <a:r>
              <a:t/>
            </a:r>
            <a:endParaRPr/>
          </a:p>
          <a:p>
            <a:pPr indent="0" lvl="0" marL="0" rtl="0" algn="l">
              <a:lnSpc>
                <a:spcPct val="100000"/>
              </a:lnSpc>
              <a:spcBef>
                <a:spcPts val="970"/>
              </a:spcBef>
              <a:spcAft>
                <a:spcPts val="0"/>
              </a:spcAft>
              <a:buClr>
                <a:schemeClr val="dk1"/>
              </a:buClr>
              <a:buSzPct val="1000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g1e4caeb1a0d_0_8"/>
          <p:cNvSpPr txBox="1"/>
          <p:nvPr>
            <p:ph type="title"/>
          </p:nvPr>
        </p:nvSpPr>
        <p:spPr>
          <a:xfrm>
            <a:off x="1885950" y="383249"/>
            <a:ext cx="4362600" cy="11412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GB" sz="2650"/>
              <a:t>Cosa sono le  imprese sociali?</a:t>
            </a:r>
            <a:r>
              <a:rPr lang="en-GB"/>
              <a:t> </a:t>
            </a:r>
            <a:endParaRPr/>
          </a:p>
        </p:txBody>
      </p:sp>
      <p:sp>
        <p:nvSpPr>
          <p:cNvPr id="240" name="Google Shape;240;g1e4caeb1a0d_0_8"/>
          <p:cNvSpPr txBox="1"/>
          <p:nvPr>
            <p:ph idx="1" type="body"/>
          </p:nvPr>
        </p:nvSpPr>
        <p:spPr>
          <a:xfrm>
            <a:off x="426925" y="1591225"/>
            <a:ext cx="7620000" cy="4373700"/>
          </a:xfrm>
          <a:prstGeom prst="rect">
            <a:avLst/>
          </a:prstGeom>
        </p:spPr>
        <p:txBody>
          <a:bodyPr anchorCtr="0" anchor="t" bIns="45700" lIns="91425" spcFirstLastPara="1" rIns="91425" wrap="square" tIns="45700">
            <a:noAutofit/>
          </a:bodyPr>
          <a:lstStyle/>
          <a:p>
            <a:pPr indent="0" lvl="0" marL="0" rtl="0" algn="just">
              <a:lnSpc>
                <a:spcPct val="115000"/>
              </a:lnSpc>
              <a:spcBef>
                <a:spcPts val="360"/>
              </a:spcBef>
              <a:spcAft>
                <a:spcPts val="0"/>
              </a:spcAft>
              <a:buNone/>
            </a:pPr>
            <a:r>
              <a:rPr lang="en-GB" sz="1500"/>
              <a:t>L</a:t>
            </a:r>
            <a:r>
              <a:rPr lang="en-GB" sz="1600"/>
              <a:t>e imprese sociali sono fondate da individui o gruppi motivati da una visione di cambiamento sociale e mirano a rispondere a problemi sociali o ambientali, come la povertà, la disoccupazione, la protezione dell'ambiente, la salute pubblica o l'accesso all'istruzione.</a:t>
            </a:r>
            <a:endParaRPr sz="1600"/>
          </a:p>
          <a:p>
            <a:pPr indent="0" lvl="0" marL="0" rtl="0" algn="just">
              <a:lnSpc>
                <a:spcPct val="150000"/>
              </a:lnSpc>
              <a:spcBef>
                <a:spcPts val="360"/>
              </a:spcBef>
              <a:spcAft>
                <a:spcPts val="0"/>
              </a:spcAft>
              <a:buNone/>
            </a:pPr>
            <a:r>
              <a:t/>
            </a:r>
            <a:endParaRPr b="0" sz="1600">
              <a:latin typeface="Calibri"/>
              <a:ea typeface="Calibri"/>
              <a:cs typeface="Calibri"/>
              <a:sym typeface="Calibri"/>
            </a:endParaRPr>
          </a:p>
          <a:p>
            <a:pPr indent="0" lvl="0" marL="0" rtl="0" algn="just">
              <a:lnSpc>
                <a:spcPct val="150000"/>
              </a:lnSpc>
              <a:spcBef>
                <a:spcPts val="360"/>
              </a:spcBef>
              <a:spcAft>
                <a:spcPts val="0"/>
              </a:spcAft>
              <a:buNone/>
            </a:pPr>
            <a:r>
              <a:t/>
            </a:r>
            <a:endParaRPr b="0" sz="1600">
              <a:latin typeface="Calibri"/>
              <a:ea typeface="Calibri"/>
              <a:cs typeface="Calibri"/>
              <a:sym typeface="Calibri"/>
            </a:endParaRPr>
          </a:p>
          <a:p>
            <a:pPr indent="0" lvl="0" marL="0" rtl="0" algn="just">
              <a:lnSpc>
                <a:spcPct val="150000"/>
              </a:lnSpc>
              <a:spcBef>
                <a:spcPts val="360"/>
              </a:spcBef>
              <a:spcAft>
                <a:spcPts val="0"/>
              </a:spcAft>
              <a:buNone/>
            </a:pPr>
            <a:r>
              <a:t/>
            </a:r>
            <a:endParaRPr b="0" sz="1600"/>
          </a:p>
          <a:p>
            <a:pPr indent="0" lvl="0" marL="0" rtl="0" algn="just">
              <a:lnSpc>
                <a:spcPct val="115000"/>
              </a:lnSpc>
              <a:spcBef>
                <a:spcPts val="360"/>
              </a:spcBef>
              <a:spcAft>
                <a:spcPts val="0"/>
              </a:spcAft>
              <a:buNone/>
            </a:pPr>
            <a:r>
              <a:rPr lang="en-GB" sz="1600"/>
              <a:t>Le imprese sociali hanno dimostrato di essere un modello efficace per affrontare le sfide sociali e ambientali e creare un impatto positivo sulla società. Inoltre, possono svolgere un ruolo importante nel migliorare la sostenibilità del loro modello di business e della società in generale, adottando pratiche commerciali responsabili, come la riduzione delle emissioni di gas serra, l'utilizzo di energie rinnovabili o la promozione di pratiche etiche e sostenibili nei processi produttivi.</a:t>
            </a:r>
            <a:endParaRPr sz="1600"/>
          </a:p>
          <a:p>
            <a:pPr indent="0" lvl="0" marL="0" rtl="0" algn="l">
              <a:spcBef>
                <a:spcPts val="360"/>
              </a:spcBef>
              <a:spcAft>
                <a:spcPts val="0"/>
              </a:spcAft>
              <a:buNone/>
            </a:pPr>
            <a:r>
              <a:t/>
            </a:r>
            <a:endParaRPr sz="1600">
              <a:latin typeface="Calibri"/>
              <a:ea typeface="Calibri"/>
              <a:cs typeface="Calibri"/>
              <a:sym typeface="Calibri"/>
            </a:endParaRPr>
          </a:p>
        </p:txBody>
      </p:sp>
      <p:sp>
        <p:nvSpPr>
          <p:cNvPr id="241" name="Google Shape;241;g1e4caeb1a0d_0_8"/>
          <p:cNvSpPr/>
          <p:nvPr/>
        </p:nvSpPr>
        <p:spPr>
          <a:xfrm>
            <a:off x="4075525" y="2970075"/>
            <a:ext cx="322800" cy="7968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1e4caeb1a0d_0_20"/>
          <p:cNvSpPr txBox="1"/>
          <p:nvPr>
            <p:ph idx="1" type="body"/>
          </p:nvPr>
        </p:nvSpPr>
        <p:spPr>
          <a:xfrm>
            <a:off x="457200" y="1752600"/>
            <a:ext cx="7620000" cy="4373700"/>
          </a:xfrm>
          <a:prstGeom prst="rect">
            <a:avLst/>
          </a:prstGeom>
        </p:spPr>
        <p:txBody>
          <a:bodyPr anchorCtr="0" anchor="t" bIns="45700" lIns="91425" spcFirstLastPara="1" rIns="91425" wrap="square" tIns="45700">
            <a:normAutofit/>
          </a:bodyPr>
          <a:lstStyle/>
          <a:p>
            <a:pPr indent="0" lvl="0" marL="0" rtl="0" algn="ctr">
              <a:spcBef>
                <a:spcPts val="0"/>
              </a:spcBef>
              <a:spcAft>
                <a:spcPts val="0"/>
              </a:spcAft>
              <a:buNone/>
            </a:pPr>
            <a:r>
              <a:t/>
            </a:r>
            <a:endParaRPr sz="3600">
              <a:solidFill>
                <a:srgbClr val="66C0C4"/>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i="1" lang="en-GB" sz="4600">
                <a:solidFill>
                  <a:srgbClr val="66C0C4"/>
                </a:solidFill>
              </a:rPr>
              <a:t>Sfide e opportunità delle imprese sociali</a:t>
            </a:r>
            <a:endParaRPr i="1" sz="4600">
              <a:solidFill>
                <a:srgbClr val="66C0C4"/>
              </a:solidFill>
            </a:endParaRPr>
          </a:p>
          <a:p>
            <a:pPr indent="0" lvl="0" marL="0" rtl="0" algn="l">
              <a:spcBef>
                <a:spcPts val="360"/>
              </a:spcBef>
              <a:spcAft>
                <a:spcPts val="0"/>
              </a:spcAft>
              <a:buNone/>
            </a:pPr>
            <a:r>
              <a:t/>
            </a:r>
            <a:endParaRPr sz="3600">
              <a:solidFill>
                <a:srgbClr val="66C0C4"/>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g1e4caeb1a0d_0_26"/>
          <p:cNvSpPr txBox="1"/>
          <p:nvPr>
            <p:ph type="title"/>
          </p:nvPr>
        </p:nvSpPr>
        <p:spPr>
          <a:xfrm>
            <a:off x="457200" y="152718"/>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sz="3800"/>
              <a:t>Sfide:</a:t>
            </a:r>
            <a:endParaRPr sz="3800"/>
          </a:p>
        </p:txBody>
      </p:sp>
      <p:sp>
        <p:nvSpPr>
          <p:cNvPr id="254" name="Google Shape;254;g1e4caeb1a0d_0_26"/>
          <p:cNvSpPr txBox="1"/>
          <p:nvPr>
            <p:ph idx="1" type="body"/>
          </p:nvPr>
        </p:nvSpPr>
        <p:spPr>
          <a:xfrm>
            <a:off x="457200" y="1752600"/>
            <a:ext cx="7620000" cy="4373700"/>
          </a:xfrm>
          <a:prstGeom prst="rect">
            <a:avLst/>
          </a:prstGeom>
        </p:spPr>
        <p:txBody>
          <a:bodyPr anchorCtr="0" anchor="t" bIns="45700" lIns="91425" spcFirstLastPara="1" rIns="91425" wrap="square" tIns="45700">
            <a:normAutofit lnSpcReduction="20000"/>
          </a:bodyPr>
          <a:lstStyle/>
          <a:p>
            <a:pPr indent="0" lvl="0" marL="0" rtl="0" algn="just">
              <a:spcBef>
                <a:spcPts val="360"/>
              </a:spcBef>
              <a:spcAft>
                <a:spcPts val="0"/>
              </a:spcAft>
              <a:buNone/>
            </a:pPr>
            <a:r>
              <a:rPr lang="en-GB" sz="2400"/>
              <a:t>Ecco alcune delle principali sfide che le imprese sociali possono incontrare:</a:t>
            </a:r>
            <a:endParaRPr sz="2400"/>
          </a:p>
          <a:p>
            <a:pPr indent="0" lvl="0" marL="0" rtl="0" algn="just">
              <a:spcBef>
                <a:spcPts val="360"/>
              </a:spcBef>
              <a:spcAft>
                <a:spcPts val="0"/>
              </a:spcAft>
              <a:buNone/>
            </a:pPr>
            <a:r>
              <a:t/>
            </a:r>
            <a:endParaRPr b="0" sz="1800">
              <a:latin typeface="Calibri"/>
              <a:ea typeface="Calibri"/>
              <a:cs typeface="Calibri"/>
              <a:sym typeface="Calibri"/>
            </a:endParaRPr>
          </a:p>
          <a:p>
            <a:pPr indent="-342900" lvl="0" marL="457200" rtl="0" algn="just">
              <a:spcBef>
                <a:spcPts val="360"/>
              </a:spcBef>
              <a:spcAft>
                <a:spcPts val="0"/>
              </a:spcAft>
              <a:buSzPts val="1800"/>
              <a:buFont typeface="Calibri"/>
              <a:buAutoNum type="arabicPeriod"/>
            </a:pPr>
            <a:r>
              <a:rPr lang="en-GB" sz="1800">
                <a:solidFill>
                  <a:srgbClr val="398F98"/>
                </a:solidFill>
              </a:rPr>
              <a:t>Sostenibilità finanziaria:</a:t>
            </a:r>
            <a:r>
              <a:rPr b="0" lang="en-GB" sz="1800"/>
              <a:t> </a:t>
            </a:r>
            <a:r>
              <a:rPr lang="en-GB" sz="1800"/>
              <a:t>Le imprese sociali devono affrontare la sfida di raggiungere un equilibrio tra il perseguimento dei loro obiettivi sociali e la generazione di entrate sostenibili per garantire la propria sopravvivenza e crescita. Avere un modello di business solido e una gestione finanziaria efficace è essenziale per garantire la sostenibilità nel lungo termine.</a:t>
            </a:r>
            <a:endParaRPr sz="1800"/>
          </a:p>
          <a:p>
            <a:pPr indent="0" lvl="0" marL="457200" rtl="0" algn="just">
              <a:spcBef>
                <a:spcPts val="360"/>
              </a:spcBef>
              <a:spcAft>
                <a:spcPts val="0"/>
              </a:spcAft>
              <a:buNone/>
            </a:pPr>
            <a:r>
              <a:t/>
            </a:r>
            <a:endParaRPr sz="1800"/>
          </a:p>
          <a:p>
            <a:pPr indent="-342900" lvl="0" marL="457200" rtl="0" algn="just">
              <a:spcBef>
                <a:spcPts val="360"/>
              </a:spcBef>
              <a:spcAft>
                <a:spcPts val="0"/>
              </a:spcAft>
              <a:buSzPts val="1800"/>
              <a:buFont typeface="Calibri"/>
              <a:buAutoNum type="arabicPeriod"/>
            </a:pPr>
            <a:r>
              <a:rPr lang="en-GB" sz="1800">
                <a:solidFill>
                  <a:srgbClr val="398F98"/>
                </a:solidFill>
              </a:rPr>
              <a:t>Accesso al finanziamento:</a:t>
            </a:r>
            <a:r>
              <a:rPr b="0" lang="en-GB" sz="1800"/>
              <a:t> </a:t>
            </a:r>
            <a:r>
              <a:rPr lang="en-GB" sz="1800"/>
              <a:t>Le imprese sociali possono avere difficoltà nell'accedere a finanziamenti adeguati. Spesso, le istituzioni finanziarie tradizionali possono essere riluttanti a fornire finanziamenti a imprese con finalità sociali, poiché potrebbero considerarle più rischiose o meno redditizie. </a:t>
            </a:r>
            <a:endParaRPr sz="1800"/>
          </a:p>
          <a:p>
            <a:pPr indent="0" lvl="0" marL="0" rtl="0" algn="just">
              <a:spcBef>
                <a:spcPts val="360"/>
              </a:spcBef>
              <a:spcAft>
                <a:spcPts val="0"/>
              </a:spcAft>
              <a:buNone/>
            </a:pPr>
            <a:r>
              <a:t/>
            </a:r>
            <a:endParaRPr b="0" sz="1800">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g1e4caeb1a0d_0_51"/>
          <p:cNvSpPr txBox="1"/>
          <p:nvPr>
            <p:ph idx="1" type="body"/>
          </p:nvPr>
        </p:nvSpPr>
        <p:spPr>
          <a:xfrm>
            <a:off x="457200" y="1752600"/>
            <a:ext cx="7620000" cy="4373700"/>
          </a:xfrm>
          <a:prstGeom prst="rect">
            <a:avLst/>
          </a:prstGeom>
        </p:spPr>
        <p:txBody>
          <a:bodyPr anchorCtr="0" anchor="t" bIns="45700" lIns="91425" spcFirstLastPara="1" rIns="91425" wrap="square" tIns="45700">
            <a:noAutofit/>
          </a:bodyPr>
          <a:lstStyle/>
          <a:p>
            <a:pPr indent="0" lvl="0" marL="0" rtl="0" algn="just">
              <a:spcBef>
                <a:spcPts val="360"/>
              </a:spcBef>
              <a:spcAft>
                <a:spcPts val="0"/>
              </a:spcAft>
              <a:buNone/>
            </a:pPr>
            <a:r>
              <a:t/>
            </a:r>
            <a:endParaRPr sz="1900">
              <a:solidFill>
                <a:srgbClr val="398F98"/>
              </a:solidFill>
            </a:endParaRPr>
          </a:p>
          <a:p>
            <a:pPr indent="0" lvl="0" marL="0" rtl="0" algn="just">
              <a:spcBef>
                <a:spcPts val="360"/>
              </a:spcBef>
              <a:spcAft>
                <a:spcPts val="0"/>
              </a:spcAft>
              <a:buNone/>
            </a:pPr>
            <a:r>
              <a:rPr b="0" lang="en-GB" sz="1900"/>
              <a:t>3</a:t>
            </a:r>
            <a:r>
              <a:rPr lang="en-GB" sz="1900"/>
              <a:t>.</a:t>
            </a:r>
            <a:r>
              <a:rPr lang="en-GB" sz="1900">
                <a:solidFill>
                  <a:srgbClr val="398F98"/>
                </a:solidFill>
              </a:rPr>
              <a:t> Misurazione dell'impatto sociale:</a:t>
            </a:r>
            <a:r>
              <a:rPr b="0" lang="en-GB" sz="1900"/>
              <a:t> U</a:t>
            </a:r>
            <a:r>
              <a:rPr lang="en-GB" sz="1900"/>
              <a:t>n'altra sfida per le imprese sociali è la misurazione e la dimostrazione del loro impatto sociale. Determinare in modo accurato e credibile l'efficacia delle loro attività sociali può essere complesso e richiedere strumenti e metodi appropriati.</a:t>
            </a:r>
            <a:endParaRPr sz="1900"/>
          </a:p>
          <a:p>
            <a:pPr indent="0" lvl="0" marL="0" rtl="0" algn="just">
              <a:spcBef>
                <a:spcPts val="360"/>
              </a:spcBef>
              <a:spcAft>
                <a:spcPts val="0"/>
              </a:spcAft>
              <a:buNone/>
            </a:pPr>
            <a:r>
              <a:t/>
            </a:r>
            <a:endParaRPr b="0" sz="1900"/>
          </a:p>
          <a:p>
            <a:pPr indent="0" lvl="0" marL="0" rtl="0" algn="just">
              <a:spcBef>
                <a:spcPts val="360"/>
              </a:spcBef>
              <a:spcAft>
                <a:spcPts val="0"/>
              </a:spcAft>
              <a:buNone/>
            </a:pPr>
            <a:r>
              <a:rPr b="0" lang="en-GB" sz="1900"/>
              <a:t>4.</a:t>
            </a:r>
            <a:r>
              <a:rPr lang="en-GB" sz="1900"/>
              <a:t> </a:t>
            </a:r>
            <a:r>
              <a:rPr lang="en-GB" sz="1900">
                <a:solidFill>
                  <a:srgbClr val="398F98"/>
                </a:solidFill>
              </a:rPr>
              <a:t>Collaborazione e partenariato:</a:t>
            </a:r>
            <a:r>
              <a:rPr b="0" lang="en-GB" sz="1900"/>
              <a:t> </a:t>
            </a:r>
            <a:r>
              <a:rPr lang="en-GB" sz="1900"/>
              <a:t>Le imprese sociali possono trarre vantaggio dalla collaborazione con altre organizzazioni, sia nel settore pubblico che privato, per affrontare le sfide sociali in modo più efficace. Tuttavia, la creazione di partenariati significativi e la gestione delle dinamiche di collaborazione possono essere complesse e richiedere tempo e risorse.</a:t>
            </a:r>
            <a:endParaRPr sz="19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1e4caeb1a0d_0_39"/>
          <p:cNvSpPr txBox="1"/>
          <p:nvPr>
            <p:ph idx="1" type="body"/>
          </p:nvPr>
        </p:nvSpPr>
        <p:spPr>
          <a:xfrm>
            <a:off x="457200" y="1752600"/>
            <a:ext cx="7620000" cy="4373700"/>
          </a:xfrm>
          <a:prstGeom prst="rect">
            <a:avLst/>
          </a:prstGeom>
        </p:spPr>
        <p:txBody>
          <a:bodyPr anchorCtr="0" anchor="t" bIns="45700" lIns="91425" spcFirstLastPara="1" rIns="91425" wrap="square" tIns="45700">
            <a:normAutofit lnSpcReduction="10000"/>
          </a:bodyPr>
          <a:lstStyle/>
          <a:p>
            <a:pPr indent="0" lvl="0" marL="0" rtl="0" algn="just">
              <a:spcBef>
                <a:spcPts val="360"/>
              </a:spcBef>
              <a:spcAft>
                <a:spcPts val="0"/>
              </a:spcAft>
              <a:buNone/>
            </a:pPr>
            <a:r>
              <a:rPr b="0" lang="en-GB"/>
              <a:t>5.</a:t>
            </a:r>
            <a:r>
              <a:rPr lang="en-GB">
                <a:solidFill>
                  <a:srgbClr val="398F98"/>
                </a:solidFill>
              </a:rPr>
              <a:t> Superare le resistenze e le barriere sistemiche:</a:t>
            </a:r>
            <a:r>
              <a:rPr b="0" lang="en-GB"/>
              <a:t> </a:t>
            </a:r>
            <a:r>
              <a:rPr lang="en-GB"/>
              <a:t>Gli imprenditori sociali devono spesso affrontare la resistenza di sistemi, strutture e norme sociali radicate. Il superamento delle barriere sistemiche e la costruzione di un sostegno per le loro iniziative richiedono spesso perseveranza, sostegno e comunicazione strategica.</a:t>
            </a:r>
            <a:endParaRPr/>
          </a:p>
          <a:p>
            <a:pPr indent="0" lvl="0" marL="0" rtl="0" algn="just">
              <a:spcBef>
                <a:spcPts val="360"/>
              </a:spcBef>
              <a:spcAft>
                <a:spcPts val="0"/>
              </a:spcAft>
              <a:buNone/>
            </a:pPr>
            <a:r>
              <a:t/>
            </a:r>
            <a:endParaRPr/>
          </a:p>
          <a:p>
            <a:pPr indent="0" lvl="0" marL="0" rtl="0" algn="just">
              <a:spcBef>
                <a:spcPts val="360"/>
              </a:spcBef>
              <a:spcAft>
                <a:spcPts val="0"/>
              </a:spcAft>
              <a:buNone/>
            </a:pPr>
            <a:r>
              <a:rPr b="0" lang="en-GB"/>
              <a:t>6.</a:t>
            </a:r>
            <a:r>
              <a:rPr lang="en-GB">
                <a:solidFill>
                  <a:srgbClr val="398F98"/>
                </a:solidFill>
              </a:rPr>
              <a:t> Gestire la complessità e l'incertezza:</a:t>
            </a:r>
            <a:r>
              <a:rPr b="0" lang="en-GB">
                <a:solidFill>
                  <a:srgbClr val="398F98"/>
                </a:solidFill>
              </a:rPr>
              <a:t> </a:t>
            </a:r>
            <a:r>
              <a:rPr lang="en-GB"/>
              <a:t>Affrontare le sfide sociali e ambientali può essere complesso e sfaccettato. Gli imprenditori sociali lavorano spesso in contesti dinamici e incerti, dove molteplici fattori interconnessi influenzano il loro lavoro. Adattarsi a circostanze mutevoli, gestire i rischi e prendere decisioni informate in ambienti complessi può essere impegnativo.</a:t>
            </a:r>
            <a:endParaRPr/>
          </a:p>
          <a:p>
            <a:pPr indent="0" lvl="0" marL="0" rtl="0" algn="l">
              <a:spcBef>
                <a:spcPts val="36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1e4caeb1a0d_0_57"/>
          <p:cNvSpPr txBox="1"/>
          <p:nvPr>
            <p:ph type="title"/>
          </p:nvPr>
        </p:nvSpPr>
        <p:spPr>
          <a:xfrm>
            <a:off x="-561425" y="92193"/>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a:t>     </a:t>
            </a:r>
            <a:r>
              <a:rPr lang="en-GB" sz="3400"/>
              <a:t>     Opportunità: </a:t>
            </a:r>
            <a:endParaRPr sz="3400"/>
          </a:p>
        </p:txBody>
      </p:sp>
      <p:sp>
        <p:nvSpPr>
          <p:cNvPr id="273" name="Google Shape;273;g1e4caeb1a0d_0_57"/>
          <p:cNvSpPr txBox="1"/>
          <p:nvPr>
            <p:ph idx="1" type="body"/>
          </p:nvPr>
        </p:nvSpPr>
        <p:spPr>
          <a:xfrm>
            <a:off x="507625" y="1762700"/>
            <a:ext cx="7620000" cy="4373700"/>
          </a:xfrm>
          <a:prstGeom prst="rect">
            <a:avLst/>
          </a:prstGeom>
        </p:spPr>
        <p:txBody>
          <a:bodyPr anchorCtr="0" anchor="t" bIns="45700" lIns="91425" spcFirstLastPara="1" rIns="91425" wrap="square" tIns="45700">
            <a:normAutofit fontScale="77500" lnSpcReduction="10000"/>
          </a:bodyPr>
          <a:lstStyle/>
          <a:p>
            <a:pPr indent="0" lvl="0" marL="0" rtl="0" algn="l">
              <a:spcBef>
                <a:spcPts val="360"/>
              </a:spcBef>
              <a:spcAft>
                <a:spcPts val="0"/>
              </a:spcAft>
              <a:buNone/>
            </a:pPr>
            <a:r>
              <a:rPr lang="en-GB"/>
              <a:t>Le imprese sociali offrono una vasta gamma di opportunità per creare impatto sociale positivo e sostenibilità economica. </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GB" sz="1800"/>
              <a:t>Ecco alcune delle opportunità che le imprese sociali possono sfruttare</a:t>
            </a:r>
            <a:r>
              <a:rPr lang="en-GB"/>
              <a:t>:</a:t>
            </a:r>
            <a:endParaRPr/>
          </a:p>
          <a:p>
            <a:pPr indent="0" lvl="0" marL="0" rtl="0" algn="l">
              <a:spcBef>
                <a:spcPts val="360"/>
              </a:spcBef>
              <a:spcAft>
                <a:spcPts val="0"/>
              </a:spcAft>
              <a:buNone/>
            </a:pPr>
            <a:r>
              <a:t/>
            </a:r>
            <a:endParaRPr/>
          </a:p>
          <a:p>
            <a:pPr indent="-317182" lvl="0" marL="457200" rtl="0" algn="just">
              <a:spcBef>
                <a:spcPts val="360"/>
              </a:spcBef>
              <a:spcAft>
                <a:spcPts val="0"/>
              </a:spcAft>
              <a:buSzPct val="90000"/>
              <a:buChar char="●"/>
            </a:pPr>
            <a:r>
              <a:rPr lang="en-GB">
                <a:solidFill>
                  <a:srgbClr val="398F98"/>
                </a:solidFill>
              </a:rPr>
              <a:t>Collaborazioni con organizzazioni e enti pubblici:</a:t>
            </a:r>
            <a:r>
              <a:rPr lang="en-GB"/>
              <a:t> Le imprese sociali possono creare partnership con organizzazioni non profit, enti pubblici e altre imprese sociali per lavorare insieme verso obiettivi comuni. Queste collaborazioni possono portare a sinergie, condivisione delle risorse e un maggiore impatto sociale.</a:t>
            </a:r>
            <a:endParaRPr/>
          </a:p>
          <a:p>
            <a:pPr indent="0" lvl="0" marL="457200" rtl="0" algn="just">
              <a:spcBef>
                <a:spcPts val="360"/>
              </a:spcBef>
              <a:spcAft>
                <a:spcPts val="0"/>
              </a:spcAft>
              <a:buNone/>
            </a:pPr>
            <a:r>
              <a:t/>
            </a:r>
            <a:endParaRPr b="0"/>
          </a:p>
          <a:p>
            <a:pPr indent="-317182" lvl="0" marL="457200" rtl="0" algn="just">
              <a:spcBef>
                <a:spcPts val="360"/>
              </a:spcBef>
              <a:spcAft>
                <a:spcPts val="0"/>
              </a:spcAft>
              <a:buSzPct val="90000"/>
              <a:buFont typeface="Calibri"/>
              <a:buChar char="●"/>
            </a:pPr>
            <a:r>
              <a:rPr lang="en-GB">
                <a:solidFill>
                  <a:srgbClr val="398F98"/>
                </a:solidFill>
              </a:rPr>
              <a:t>Partecipazione a bandi e programmi di finanziamento</a:t>
            </a:r>
            <a:r>
              <a:rPr b="0" lang="en-GB">
                <a:solidFill>
                  <a:srgbClr val="398F98"/>
                </a:solidFill>
              </a:rPr>
              <a:t>:</a:t>
            </a:r>
            <a:r>
              <a:rPr lang="en-GB"/>
              <a:t> </a:t>
            </a:r>
            <a:r>
              <a:rPr b="0" lang="en-GB"/>
              <a:t>E</a:t>
            </a:r>
            <a:r>
              <a:rPr lang="en-GB"/>
              <a:t>sistono molti bandi e programmi di finanziamento specifici per le imprese sociali, sia a livello locale che internazionale. Partecipare a tali bandi può fornire alle imprese sociali l'opportunità di ottenere finanziamenti, mentorship e supporto per sviluppare e implementare le loro idee.</a:t>
            </a:r>
            <a:endParaRPr/>
          </a:p>
          <a:p>
            <a:pPr indent="0" lvl="0" marL="0" rtl="0" algn="l">
              <a:spcBef>
                <a:spcPts val="360"/>
              </a:spcBef>
              <a:spcAft>
                <a:spcPts val="0"/>
              </a:spcAft>
              <a:buNone/>
            </a:pPr>
            <a:r>
              <a:t/>
            </a:r>
            <a:endParaRPr b="0">
              <a:latin typeface="Calibri"/>
              <a:ea typeface="Calibri"/>
              <a:cs typeface="Calibri"/>
              <a:sym typeface="Calibri"/>
            </a:endParaRPr>
          </a:p>
          <a:p>
            <a:pPr indent="0" lvl="0" marL="0" rtl="0" algn="l">
              <a:spcBef>
                <a:spcPts val="360"/>
              </a:spcBef>
              <a:spcAft>
                <a:spcPts val="0"/>
              </a:spcAft>
              <a:buNone/>
            </a:pPr>
            <a:r>
              <a:t/>
            </a:r>
            <a:endParaRPr>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g1e4caeb1a0d_0_63"/>
          <p:cNvSpPr txBox="1"/>
          <p:nvPr>
            <p:ph type="title"/>
          </p:nvPr>
        </p:nvSpPr>
        <p:spPr>
          <a:xfrm>
            <a:off x="3190325" y="-1521432"/>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t/>
            </a:r>
            <a:endParaRPr/>
          </a:p>
        </p:txBody>
      </p:sp>
      <p:sp>
        <p:nvSpPr>
          <p:cNvPr id="280" name="Google Shape;280;g1e4caeb1a0d_0_63"/>
          <p:cNvSpPr txBox="1"/>
          <p:nvPr>
            <p:ph idx="1" type="body"/>
          </p:nvPr>
        </p:nvSpPr>
        <p:spPr>
          <a:xfrm>
            <a:off x="537875" y="1682000"/>
            <a:ext cx="7620000" cy="4373700"/>
          </a:xfrm>
          <a:prstGeom prst="rect">
            <a:avLst/>
          </a:prstGeom>
        </p:spPr>
        <p:txBody>
          <a:bodyPr anchorCtr="0" anchor="t" bIns="45700" lIns="91425" spcFirstLastPara="1" rIns="91425" wrap="square" tIns="45700">
            <a:normAutofit lnSpcReduction="10000"/>
          </a:bodyPr>
          <a:lstStyle/>
          <a:p>
            <a:pPr indent="-342900" lvl="0" marL="457200" rtl="0" algn="just">
              <a:lnSpc>
                <a:spcPct val="115000"/>
              </a:lnSpc>
              <a:spcBef>
                <a:spcPts val="360"/>
              </a:spcBef>
              <a:spcAft>
                <a:spcPts val="0"/>
              </a:spcAft>
              <a:buSzPts val="1800"/>
              <a:buChar char="●"/>
            </a:pPr>
            <a:r>
              <a:rPr lang="en-GB">
                <a:solidFill>
                  <a:srgbClr val="398F98"/>
                </a:solidFill>
              </a:rPr>
              <a:t>Soluzioni innovative per problemi sociali:</a:t>
            </a:r>
            <a:r>
              <a:rPr lang="en-GB"/>
              <a:t> Le imprese sociali hanno la possibilità di sviluppare soluzioni innovative per problemi sociali, come l'accesso all'istruzione, la salute, l'ambiente, l'inclusione sociale e molto altro. Possono creare prodotti o servizi che affrontano queste problematiche in modo efficace e sostenibile.</a:t>
            </a:r>
            <a:endParaRPr/>
          </a:p>
          <a:p>
            <a:pPr indent="0" lvl="0" marL="0" rtl="0" algn="just">
              <a:lnSpc>
                <a:spcPct val="115000"/>
              </a:lnSpc>
              <a:spcBef>
                <a:spcPts val="360"/>
              </a:spcBef>
              <a:spcAft>
                <a:spcPts val="0"/>
              </a:spcAft>
              <a:buNone/>
            </a:pPr>
            <a:r>
              <a:t/>
            </a:r>
            <a:endParaRPr/>
          </a:p>
          <a:p>
            <a:pPr indent="-342900" lvl="0" marL="457200" rtl="0" algn="just">
              <a:lnSpc>
                <a:spcPct val="115000"/>
              </a:lnSpc>
              <a:spcBef>
                <a:spcPts val="360"/>
              </a:spcBef>
              <a:spcAft>
                <a:spcPts val="0"/>
              </a:spcAft>
              <a:buSzPts val="1800"/>
              <a:buFont typeface="Calibri"/>
              <a:buChar char="●"/>
            </a:pPr>
            <a:r>
              <a:rPr lang="en-GB">
                <a:solidFill>
                  <a:srgbClr val="398F98"/>
                </a:solidFill>
              </a:rPr>
              <a:t>Creazione di reti e comunità:</a:t>
            </a:r>
            <a:r>
              <a:rPr b="0" lang="en-GB"/>
              <a:t> </a:t>
            </a:r>
            <a:r>
              <a:rPr lang="en-GB"/>
              <a:t>Le imprese sociali offrono l'opportunità di creare reti e comunità di persone con valori e obiettivi simili. Queste reti possono facilitare lo scambio di conoscenze, collaborazioni e supporto reciproco.</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g1e4caeb1a0d_0_69"/>
          <p:cNvSpPr txBox="1"/>
          <p:nvPr>
            <p:ph type="title"/>
          </p:nvPr>
        </p:nvSpPr>
        <p:spPr>
          <a:xfrm>
            <a:off x="2501150" y="574875"/>
            <a:ext cx="5219700" cy="1262100"/>
          </a:xfrm>
          <a:prstGeom prst="rect">
            <a:avLst/>
          </a:prstGeom>
        </p:spPr>
        <p:txBody>
          <a:bodyPr anchorCtr="0" anchor="b" bIns="45700" lIns="91425" spcFirstLastPara="1" rIns="91425" wrap="square" tIns="45700">
            <a:normAutofit fontScale="90000"/>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Conclusioni </a:t>
            </a:r>
            <a:endParaRPr/>
          </a:p>
          <a:p>
            <a:pPr indent="0" lvl="0" marL="0" rtl="0" algn="l">
              <a:spcBef>
                <a:spcPts val="0"/>
              </a:spcBef>
              <a:spcAft>
                <a:spcPts val="0"/>
              </a:spcAft>
              <a:buNone/>
            </a:pPr>
            <a:r>
              <a:t/>
            </a:r>
            <a:endParaRPr/>
          </a:p>
        </p:txBody>
      </p:sp>
      <p:sp>
        <p:nvSpPr>
          <p:cNvPr id="287" name="Google Shape;287;g1e4caeb1a0d_0_69"/>
          <p:cNvSpPr txBox="1"/>
          <p:nvPr>
            <p:ph idx="1" type="body"/>
          </p:nvPr>
        </p:nvSpPr>
        <p:spPr>
          <a:xfrm>
            <a:off x="457200" y="1792950"/>
            <a:ext cx="7620000" cy="4373700"/>
          </a:xfrm>
          <a:prstGeom prst="rect">
            <a:avLst/>
          </a:prstGeom>
        </p:spPr>
        <p:txBody>
          <a:bodyPr anchorCtr="0" anchor="t" bIns="45700" lIns="91425" spcFirstLastPara="1" rIns="91425" wrap="square" tIns="45700">
            <a:normAutofit/>
          </a:bodyPr>
          <a:lstStyle/>
          <a:p>
            <a:pPr indent="0" lvl="0" marL="0" rtl="0" algn="just">
              <a:lnSpc>
                <a:spcPct val="150000"/>
              </a:lnSpc>
              <a:spcBef>
                <a:spcPts val="1200"/>
              </a:spcBef>
              <a:spcAft>
                <a:spcPts val="0"/>
              </a:spcAft>
              <a:buNone/>
            </a:pPr>
            <a:r>
              <a:t/>
            </a:r>
            <a:endParaRPr b="0" sz="1800"/>
          </a:p>
          <a:p>
            <a:pPr indent="0" lvl="0" marL="0" rtl="0" algn="just">
              <a:lnSpc>
                <a:spcPct val="150000"/>
              </a:lnSpc>
              <a:spcBef>
                <a:spcPts val="1200"/>
              </a:spcBef>
              <a:spcAft>
                <a:spcPts val="0"/>
              </a:spcAft>
              <a:buNone/>
            </a:pPr>
            <a:r>
              <a:rPr lang="en-GB" sz="1800"/>
              <a:t>Nonostante le numerose sfide, gli imprenditori sociali svolgono un ruolo cruciale </a:t>
            </a:r>
            <a:r>
              <a:rPr i="1" lang="en-GB" sz="1800"/>
              <a:t>nel promuovere cambiamenti positivi e innovazione. </a:t>
            </a:r>
            <a:endParaRPr i="1" sz="1800"/>
          </a:p>
          <a:p>
            <a:pPr indent="0" lvl="0" marL="0" rtl="0" algn="just">
              <a:lnSpc>
                <a:spcPct val="150000"/>
              </a:lnSpc>
              <a:spcBef>
                <a:spcPts val="1200"/>
              </a:spcBef>
              <a:spcAft>
                <a:spcPts val="0"/>
              </a:spcAft>
              <a:buNone/>
            </a:pPr>
            <a:r>
              <a:t/>
            </a:r>
            <a:endParaRPr i="1" sz="1800"/>
          </a:p>
          <a:p>
            <a:pPr indent="0" lvl="0" marL="0" rtl="0" algn="just">
              <a:lnSpc>
                <a:spcPct val="150000"/>
              </a:lnSpc>
              <a:spcBef>
                <a:spcPts val="1200"/>
              </a:spcBef>
              <a:spcAft>
                <a:spcPts val="1200"/>
              </a:spcAft>
              <a:buClr>
                <a:schemeClr val="dk1"/>
              </a:buClr>
              <a:buSzPts val="1100"/>
              <a:buFont typeface="Arial"/>
              <a:buNone/>
            </a:pPr>
            <a:r>
              <a:rPr i="1" lang="en-GB" sz="1800"/>
              <a:t>La loro dedizione e resilienza</a:t>
            </a:r>
            <a:r>
              <a:rPr lang="en-GB" sz="1800"/>
              <a:t> contribuiscono ad affrontare i problemi della società, a promuovere lo sviluppo sostenibile e a dare forma a economie più inclusive ed eque.</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g1e4caeb1a0d_0_32"/>
          <p:cNvSpPr txBox="1"/>
          <p:nvPr>
            <p:ph type="title"/>
          </p:nvPr>
        </p:nvSpPr>
        <p:spPr>
          <a:xfrm>
            <a:off x="457200" y="152718"/>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sz="3000">
                <a:solidFill>
                  <a:srgbClr val="66C0C4"/>
                </a:solidFill>
              </a:rPr>
              <a:t>Riferimenti</a:t>
            </a:r>
            <a:endParaRPr sz="3000">
              <a:solidFill>
                <a:srgbClr val="66C0C4"/>
              </a:solidFill>
            </a:endParaRPr>
          </a:p>
        </p:txBody>
      </p:sp>
      <p:sp>
        <p:nvSpPr>
          <p:cNvPr id="294" name="Google Shape;294;g1e4caeb1a0d_0_32"/>
          <p:cNvSpPr txBox="1"/>
          <p:nvPr>
            <p:ph idx="1" type="body"/>
          </p:nvPr>
        </p:nvSpPr>
        <p:spPr>
          <a:xfrm>
            <a:off x="457200" y="1752600"/>
            <a:ext cx="7620000" cy="4373700"/>
          </a:xfrm>
          <a:prstGeom prst="rect">
            <a:avLst/>
          </a:prstGeom>
        </p:spPr>
        <p:txBody>
          <a:bodyPr anchorCtr="0" anchor="t" bIns="45700" lIns="91425" spcFirstLastPara="1" rIns="91425" wrap="square" tIns="45700">
            <a:normAutofit lnSpcReduction="20000"/>
          </a:bodyPr>
          <a:lstStyle/>
          <a:p>
            <a:pPr indent="0" lvl="0" marL="0" rtl="0" algn="just">
              <a:lnSpc>
                <a:spcPct val="150000"/>
              </a:lnSpc>
              <a:spcBef>
                <a:spcPts val="360"/>
              </a:spcBef>
              <a:spcAft>
                <a:spcPts val="0"/>
              </a:spcAft>
              <a:buNone/>
            </a:pPr>
            <a:r>
              <a:t/>
            </a:r>
            <a:endParaRPr b="0"/>
          </a:p>
          <a:p>
            <a:pPr indent="0" lvl="0" marL="0" rtl="0" algn="just">
              <a:lnSpc>
                <a:spcPct val="150000"/>
              </a:lnSpc>
              <a:spcBef>
                <a:spcPts val="360"/>
              </a:spcBef>
              <a:spcAft>
                <a:spcPts val="0"/>
              </a:spcAft>
              <a:buNone/>
            </a:pPr>
            <a:r>
              <a:rPr lang="en-GB"/>
              <a:t>Polidori S., Lori M. (2023), Le imprese sociali: organizzazioni dell'economia sociale nello sviluppo dei territori e delle comunità, Roma, Inapp, WP, 102 &lt;</a:t>
            </a:r>
            <a:r>
              <a:rPr lang="en-GB" u="sng">
                <a:solidFill>
                  <a:schemeClr val="hlink"/>
                </a:solidFill>
                <a:hlinkClick r:id="rId3"/>
              </a:rPr>
              <a:t>https://oa.inapp.org/xmlui/handle/20.500.12916/3895</a:t>
            </a:r>
            <a:r>
              <a:rPr lang="en-GB"/>
              <a:t>&gt;</a:t>
            </a:r>
            <a:endParaRPr/>
          </a:p>
          <a:p>
            <a:pPr indent="0" lvl="0" marL="0" rtl="0" algn="just">
              <a:lnSpc>
                <a:spcPct val="150000"/>
              </a:lnSpc>
              <a:spcBef>
                <a:spcPts val="360"/>
              </a:spcBef>
              <a:spcAft>
                <a:spcPts val="0"/>
              </a:spcAft>
              <a:buNone/>
            </a:pPr>
            <a:r>
              <a:t/>
            </a:r>
            <a:endParaRPr/>
          </a:p>
          <a:p>
            <a:pPr indent="0" lvl="0" marL="0" rtl="0" algn="just">
              <a:lnSpc>
                <a:spcPct val="150000"/>
              </a:lnSpc>
              <a:spcBef>
                <a:spcPts val="360"/>
              </a:spcBef>
              <a:spcAft>
                <a:spcPts val="0"/>
              </a:spcAft>
              <a:buNone/>
            </a:pPr>
            <a:r>
              <a:rPr lang="en-GB"/>
              <a:t>Commissione europea (2021), Piano d'azione per l'economia sociale </a:t>
            </a:r>
            <a:endParaRPr/>
          </a:p>
          <a:p>
            <a:pPr indent="0" lvl="0" marL="0" rtl="0" algn="just">
              <a:lnSpc>
                <a:spcPct val="150000"/>
              </a:lnSpc>
              <a:spcBef>
                <a:spcPts val="360"/>
              </a:spcBef>
              <a:spcAft>
                <a:spcPts val="0"/>
              </a:spcAft>
              <a:buNone/>
            </a:pPr>
            <a:r>
              <a:rPr lang="en-GB"/>
              <a:t>https://ec.europa.eu/social/main.jsp?catId=1537&amp;langId=en.</a:t>
            </a:r>
            <a:endParaRPr/>
          </a:p>
          <a:p>
            <a:pPr indent="0" lvl="0" marL="0" rtl="0" algn="l">
              <a:spcBef>
                <a:spcPts val="36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2589d97b41e_1_0"/>
          <p:cNvSpPr txBox="1"/>
          <p:nvPr>
            <p:ph type="title"/>
          </p:nvPr>
        </p:nvSpPr>
        <p:spPr>
          <a:xfrm>
            <a:off x="1413475" y="293175"/>
            <a:ext cx="5147400" cy="12312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n-GB" sz="3000"/>
              <a:t>DEFINIRE L’ECONOMIA </a:t>
            </a:r>
            <a:endParaRPr sz="3000"/>
          </a:p>
          <a:p>
            <a:pPr indent="0" lvl="0" marL="0" rtl="0" algn="l">
              <a:spcBef>
                <a:spcPts val="0"/>
              </a:spcBef>
              <a:spcAft>
                <a:spcPts val="0"/>
              </a:spcAft>
              <a:buNone/>
            </a:pPr>
            <a:r>
              <a:rPr lang="en-GB" sz="3000"/>
              <a:t>            SOCIALE</a:t>
            </a:r>
            <a:endParaRPr sz="3000"/>
          </a:p>
        </p:txBody>
      </p:sp>
      <p:sp>
        <p:nvSpPr>
          <p:cNvPr id="115" name="Google Shape;115;g2589d97b41e_1_0"/>
          <p:cNvSpPr txBox="1"/>
          <p:nvPr>
            <p:ph idx="1" type="body"/>
          </p:nvPr>
        </p:nvSpPr>
        <p:spPr>
          <a:xfrm>
            <a:off x="457200" y="1697550"/>
            <a:ext cx="7620000" cy="43737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b="0">
              <a:latin typeface="Calibri"/>
              <a:ea typeface="Calibri"/>
              <a:cs typeface="Calibri"/>
              <a:sym typeface="Calibri"/>
            </a:endParaRPr>
          </a:p>
          <a:p>
            <a:pPr indent="0" lvl="0" marL="0" rtl="0" algn="ctr">
              <a:spcBef>
                <a:spcPts val="360"/>
              </a:spcBef>
              <a:spcAft>
                <a:spcPts val="0"/>
              </a:spcAft>
              <a:buNone/>
            </a:pPr>
            <a:r>
              <a:rPr lang="en-GB" sz="2400"/>
              <a:t>L</a:t>
            </a:r>
            <a:r>
              <a:rPr lang="en-GB" sz="2400"/>
              <a:t>'economia sociale è un concetto che si è sviluppato nel corso del tempo come risposta a sfide economiche e sociali specifiche. </a:t>
            </a:r>
            <a:endParaRPr sz="2400"/>
          </a:p>
          <a:p>
            <a:pPr indent="0" lvl="0" marL="0" rtl="0" algn="ctr">
              <a:spcBef>
                <a:spcPts val="360"/>
              </a:spcBef>
              <a:spcAft>
                <a:spcPts val="0"/>
              </a:spcAft>
              <a:buNone/>
            </a:pPr>
            <a:r>
              <a:t/>
            </a:r>
            <a:endParaRPr sz="2400"/>
          </a:p>
          <a:p>
            <a:pPr indent="0" lvl="0" marL="0" rtl="0" algn="ctr">
              <a:spcBef>
                <a:spcPts val="360"/>
              </a:spcBef>
              <a:spcAft>
                <a:spcPts val="0"/>
              </a:spcAft>
              <a:buNone/>
            </a:pPr>
            <a:r>
              <a:rPr lang="en-GB" sz="2400"/>
              <a:t>Rappresenta un modello economico alternativo in cui vengono posti al centro gli obiettivi sociali e ambientali, insieme a quelli finanziari. </a:t>
            </a:r>
            <a:endParaRPr sz="2400"/>
          </a:p>
          <a:p>
            <a:pPr indent="0" lvl="0" marL="0" rtl="0" algn="ctr">
              <a:spcBef>
                <a:spcPts val="360"/>
              </a:spcBef>
              <a:spcAft>
                <a:spcPts val="0"/>
              </a:spcAft>
              <a:buNone/>
            </a:pPr>
            <a:r>
              <a:t/>
            </a:r>
            <a:endParaRPr sz="2550"/>
          </a:p>
          <a:p>
            <a:pPr indent="0" lvl="0" marL="0" rtl="0" algn="just">
              <a:spcBef>
                <a:spcPts val="360"/>
              </a:spcBef>
              <a:spcAft>
                <a:spcPts val="0"/>
              </a:spcAft>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89d97b41e_1_87"/>
          <p:cNvSpPr txBox="1"/>
          <p:nvPr>
            <p:ph type="title"/>
          </p:nvPr>
        </p:nvSpPr>
        <p:spPr>
          <a:xfrm>
            <a:off x="1599350" y="-1025157"/>
            <a:ext cx="5791200" cy="646500"/>
          </a:xfrm>
          <a:prstGeom prst="rect">
            <a:avLst/>
          </a:prstGeom>
        </p:spPr>
        <p:txBody>
          <a:bodyPr anchorCtr="0" anchor="b" bIns="45700" lIns="91425" spcFirstLastPara="1" rIns="91425" wrap="square" tIns="45700">
            <a:spAutoFit/>
          </a:bodyPr>
          <a:lstStyle/>
          <a:p>
            <a:pPr indent="0" lvl="0" marL="0" rtl="0" algn="l">
              <a:spcBef>
                <a:spcPts val="0"/>
              </a:spcBef>
              <a:spcAft>
                <a:spcPts val="0"/>
              </a:spcAft>
              <a:buNone/>
            </a:pPr>
            <a:r>
              <a:rPr lang="en-GB"/>
              <a:t>…</a:t>
            </a:r>
            <a:endParaRPr/>
          </a:p>
        </p:txBody>
      </p:sp>
      <p:sp>
        <p:nvSpPr>
          <p:cNvPr id="122" name="Google Shape;122;g2589d97b41e_1_87"/>
          <p:cNvSpPr txBox="1"/>
          <p:nvPr>
            <p:ph idx="1" type="body"/>
          </p:nvPr>
        </p:nvSpPr>
        <p:spPr>
          <a:xfrm>
            <a:off x="457200" y="1752600"/>
            <a:ext cx="7620000" cy="4373700"/>
          </a:xfrm>
          <a:prstGeom prst="rect">
            <a:avLst/>
          </a:prstGeom>
        </p:spPr>
        <p:txBody>
          <a:bodyPr anchorCtr="0" anchor="t" bIns="45700" lIns="91425" spcFirstLastPara="1" rIns="91425" wrap="square" tIns="45700">
            <a:normAutofit/>
          </a:bodyPr>
          <a:lstStyle/>
          <a:p>
            <a:pPr indent="0" lvl="0" marL="0" rtl="0" algn="just">
              <a:spcBef>
                <a:spcPts val="360"/>
              </a:spcBef>
              <a:spcAft>
                <a:spcPts val="0"/>
              </a:spcAft>
              <a:buNone/>
            </a:pPr>
            <a:r>
              <a:rPr lang="en-GB" sz="2400"/>
              <a:t>Una definizione molto inclusiva fornita dal </a:t>
            </a:r>
            <a:r>
              <a:rPr lang="en-GB" sz="2400" u="sng"/>
              <a:t>Ministero del Lavoro e delle Politiche Sociali</a:t>
            </a:r>
            <a:r>
              <a:rPr lang="en-GB" sz="2400"/>
              <a:t> italiano è la seguente: </a:t>
            </a:r>
            <a:endParaRPr sz="2400"/>
          </a:p>
          <a:p>
            <a:pPr indent="0" lvl="0" marL="0" rtl="0" algn="just">
              <a:spcBef>
                <a:spcPts val="360"/>
              </a:spcBef>
              <a:spcAft>
                <a:spcPts val="0"/>
              </a:spcAft>
              <a:buNone/>
            </a:pPr>
            <a:r>
              <a:t/>
            </a:r>
            <a:endParaRPr sz="2400"/>
          </a:p>
          <a:p>
            <a:pPr indent="0" lvl="0" marL="0" rtl="0" algn="just">
              <a:spcBef>
                <a:spcPts val="360"/>
              </a:spcBef>
              <a:spcAft>
                <a:spcPts val="0"/>
              </a:spcAft>
              <a:buNone/>
            </a:pPr>
            <a:r>
              <a:t/>
            </a:r>
            <a:endParaRPr sz="2400"/>
          </a:p>
          <a:p>
            <a:pPr indent="0" lvl="0" marL="0" rtl="0" algn="just">
              <a:spcBef>
                <a:spcPts val="360"/>
              </a:spcBef>
              <a:spcAft>
                <a:spcPts val="0"/>
              </a:spcAft>
              <a:buNone/>
            </a:pPr>
            <a:r>
              <a:rPr lang="en-GB" sz="2400"/>
              <a:t>"L'economia sociale è caratterizzata da attività senza scopo di lucro e di utilità sociale svolte da organizzazioni del Terzo Settore che agiscono sulla base di principi di reciprocità e democrazia."</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2589d97b41e_1_6"/>
          <p:cNvSpPr txBox="1"/>
          <p:nvPr>
            <p:ph type="title"/>
          </p:nvPr>
        </p:nvSpPr>
        <p:spPr>
          <a:xfrm>
            <a:off x="1957050" y="363074"/>
            <a:ext cx="5229900" cy="12384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GB" sz="3000"/>
              <a:t>ORIGINI DELL’ECONOMIA SOCIALE</a:t>
            </a:r>
            <a:endParaRPr sz="3000"/>
          </a:p>
        </p:txBody>
      </p:sp>
      <p:sp>
        <p:nvSpPr>
          <p:cNvPr id="129" name="Google Shape;129;g2589d97b41e_1_6"/>
          <p:cNvSpPr txBox="1"/>
          <p:nvPr>
            <p:ph idx="1" type="body"/>
          </p:nvPr>
        </p:nvSpPr>
        <p:spPr>
          <a:xfrm>
            <a:off x="457200" y="1774600"/>
            <a:ext cx="7620000" cy="4373700"/>
          </a:xfrm>
          <a:prstGeom prst="rect">
            <a:avLst/>
          </a:prstGeom>
        </p:spPr>
        <p:txBody>
          <a:bodyPr anchorCtr="0" anchor="t" bIns="45700" lIns="91425" spcFirstLastPara="1" rIns="91425" wrap="square" tIns="45700">
            <a:normAutofit/>
          </a:bodyPr>
          <a:lstStyle/>
          <a:p>
            <a:pPr indent="0" lvl="0" marL="0" rtl="0" algn="just">
              <a:spcBef>
                <a:spcPts val="360"/>
              </a:spcBef>
              <a:spcAft>
                <a:spcPts val="0"/>
              </a:spcAft>
              <a:buNone/>
            </a:pPr>
            <a:r>
              <a:t/>
            </a:r>
            <a:endParaRPr sz="1800"/>
          </a:p>
          <a:p>
            <a:pPr indent="0" lvl="0" marL="0" rtl="0" algn="just">
              <a:spcBef>
                <a:spcPts val="360"/>
              </a:spcBef>
              <a:spcAft>
                <a:spcPts val="0"/>
              </a:spcAft>
              <a:buNone/>
            </a:pPr>
            <a:r>
              <a:t/>
            </a:r>
            <a:endParaRPr sz="1800">
              <a:latin typeface="Calibri"/>
              <a:ea typeface="Calibri"/>
              <a:cs typeface="Calibri"/>
              <a:sym typeface="Calibri"/>
            </a:endParaRPr>
          </a:p>
          <a:p>
            <a:pPr indent="0" lvl="0" marL="0" rtl="0" algn="just">
              <a:spcBef>
                <a:spcPts val="360"/>
              </a:spcBef>
              <a:spcAft>
                <a:spcPts val="0"/>
              </a:spcAft>
              <a:buNone/>
            </a:pPr>
            <a:r>
              <a:rPr lang="en-GB" sz="2300"/>
              <a:t>L'economia sociale ha radici che risalgono a diversi contesti storici e paesi. È difficile individuare un'unica origine precisa per questo concetto, poiché è stato sviluppato in risposta a sfide economiche e sociali specifiche affrontate da diverse comunità nel corso del tempo. </a:t>
            </a:r>
            <a:endParaRPr sz="2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2589d97b41e_1_81"/>
          <p:cNvSpPr txBox="1"/>
          <p:nvPr>
            <p:ph type="title"/>
          </p:nvPr>
        </p:nvSpPr>
        <p:spPr>
          <a:xfrm>
            <a:off x="413175" y="207743"/>
            <a:ext cx="5791200" cy="13716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en-GB" sz="3000"/>
              <a:t>Quali sono i principi fondamentali dell’economia sociale?</a:t>
            </a:r>
            <a:endParaRPr sz="3000"/>
          </a:p>
        </p:txBody>
      </p:sp>
      <p:sp>
        <p:nvSpPr>
          <p:cNvPr id="136" name="Google Shape;136;g2589d97b41e_1_81"/>
          <p:cNvSpPr txBox="1"/>
          <p:nvPr>
            <p:ph idx="1" type="body"/>
          </p:nvPr>
        </p:nvSpPr>
        <p:spPr>
          <a:xfrm>
            <a:off x="523400" y="2268100"/>
            <a:ext cx="7620000" cy="4067700"/>
          </a:xfrm>
          <a:prstGeom prst="rect">
            <a:avLst/>
          </a:prstGeom>
        </p:spPr>
        <p:txBody>
          <a:bodyPr anchorCtr="0" anchor="t" bIns="45700" lIns="91425" spcFirstLastPara="1" rIns="91425" wrap="square" tIns="45700">
            <a:normAutofit/>
          </a:bodyPr>
          <a:lstStyle/>
          <a:p>
            <a:pPr indent="-381000" lvl="0" marL="457200" rtl="0" algn="l">
              <a:spcBef>
                <a:spcPts val="360"/>
              </a:spcBef>
              <a:spcAft>
                <a:spcPts val="0"/>
              </a:spcAft>
              <a:buSzPts val="2400"/>
              <a:buAutoNum type="arabicPeriod"/>
            </a:pPr>
            <a:r>
              <a:rPr lang="en-GB" sz="2400"/>
              <a:t>P</a:t>
            </a:r>
            <a:r>
              <a:rPr lang="en-GB" sz="2400"/>
              <a:t>artecipazione democratica</a:t>
            </a:r>
            <a:endParaRPr sz="2400"/>
          </a:p>
          <a:p>
            <a:pPr indent="0" lvl="0" marL="0" rtl="0" algn="l">
              <a:spcBef>
                <a:spcPts val="360"/>
              </a:spcBef>
              <a:spcAft>
                <a:spcPts val="0"/>
              </a:spcAft>
              <a:buNone/>
            </a:pPr>
            <a:r>
              <a:t/>
            </a:r>
            <a:endParaRPr sz="2400"/>
          </a:p>
          <a:p>
            <a:pPr indent="0" lvl="0" marL="0" rtl="0" algn="l">
              <a:spcBef>
                <a:spcPts val="360"/>
              </a:spcBef>
              <a:spcAft>
                <a:spcPts val="0"/>
              </a:spcAft>
              <a:buNone/>
            </a:pPr>
            <a:r>
              <a:t/>
            </a:r>
            <a:endParaRPr sz="2400"/>
          </a:p>
          <a:p>
            <a:pPr indent="-381000" lvl="0" marL="457200" rtl="0" algn="l">
              <a:spcBef>
                <a:spcPts val="360"/>
              </a:spcBef>
              <a:spcAft>
                <a:spcPts val="0"/>
              </a:spcAft>
              <a:buSzPts val="2400"/>
              <a:buAutoNum type="arabicPeriod"/>
            </a:pPr>
            <a:r>
              <a:rPr lang="en-GB" sz="2400"/>
              <a:t>Solidarietà</a:t>
            </a:r>
            <a:endParaRPr sz="2400"/>
          </a:p>
          <a:p>
            <a:pPr indent="0" lvl="0" marL="0" rtl="0" algn="l">
              <a:spcBef>
                <a:spcPts val="360"/>
              </a:spcBef>
              <a:spcAft>
                <a:spcPts val="0"/>
              </a:spcAft>
              <a:buNone/>
            </a:pPr>
            <a:r>
              <a:t/>
            </a:r>
            <a:endParaRPr sz="2400"/>
          </a:p>
          <a:p>
            <a:pPr indent="0" lvl="0" marL="0" rtl="0" algn="l">
              <a:spcBef>
                <a:spcPts val="360"/>
              </a:spcBef>
              <a:spcAft>
                <a:spcPts val="0"/>
              </a:spcAft>
              <a:buNone/>
            </a:pPr>
            <a:r>
              <a:t/>
            </a:r>
            <a:endParaRPr sz="2400"/>
          </a:p>
          <a:p>
            <a:pPr indent="-381000" lvl="0" marL="457200" rtl="0" algn="l">
              <a:spcBef>
                <a:spcPts val="360"/>
              </a:spcBef>
              <a:spcAft>
                <a:spcPts val="0"/>
              </a:spcAft>
              <a:buSzPts val="2400"/>
              <a:buAutoNum type="arabicPeriod"/>
            </a:pPr>
            <a:r>
              <a:rPr lang="en-GB" sz="2400"/>
              <a:t>Attenzione ai bisogni della comunità</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2589d97b41e_1_34"/>
          <p:cNvSpPr txBox="1"/>
          <p:nvPr>
            <p:ph type="title"/>
          </p:nvPr>
        </p:nvSpPr>
        <p:spPr>
          <a:xfrm>
            <a:off x="0" y="220150"/>
            <a:ext cx="6032400" cy="1359000"/>
          </a:xfrm>
          <a:prstGeom prst="rect">
            <a:avLst/>
          </a:prstGeom>
        </p:spPr>
        <p:txBody>
          <a:bodyPr anchorCtr="0" anchor="b" bIns="45700" lIns="91425" spcFirstLastPara="1" rIns="91425" wrap="square" tIns="45700">
            <a:normAutofit/>
          </a:bodyPr>
          <a:lstStyle/>
          <a:p>
            <a:pPr indent="-406400" lvl="0" marL="457200" rtl="0" algn="l">
              <a:spcBef>
                <a:spcPts val="360"/>
              </a:spcBef>
              <a:spcAft>
                <a:spcPts val="0"/>
              </a:spcAft>
              <a:buClr>
                <a:srgbClr val="66C0C4"/>
              </a:buClr>
              <a:buSzPts val="2800"/>
              <a:buAutoNum type="arabicPeriod"/>
            </a:pPr>
            <a:r>
              <a:rPr lang="en-GB" sz="2800" u="sng">
                <a:solidFill>
                  <a:srgbClr val="66C0C4"/>
                </a:solidFill>
              </a:rPr>
              <a:t>Partecipazione democratica</a:t>
            </a:r>
            <a:endParaRPr sz="2800" u="sng">
              <a:solidFill>
                <a:srgbClr val="66C0C4"/>
              </a:solidFill>
            </a:endParaRPr>
          </a:p>
        </p:txBody>
      </p:sp>
      <p:sp>
        <p:nvSpPr>
          <p:cNvPr id="143" name="Google Shape;143;g2589d97b41e_1_34"/>
          <p:cNvSpPr txBox="1"/>
          <p:nvPr>
            <p:ph idx="1" type="body"/>
          </p:nvPr>
        </p:nvSpPr>
        <p:spPr>
          <a:xfrm>
            <a:off x="511300" y="2228225"/>
            <a:ext cx="7620000" cy="3726600"/>
          </a:xfrm>
          <a:prstGeom prst="rect">
            <a:avLst/>
          </a:prstGeom>
        </p:spPr>
        <p:txBody>
          <a:bodyPr anchorCtr="0" anchor="t" bIns="45700" lIns="91425" spcFirstLastPara="1" rIns="91425" wrap="square" tIns="45700">
            <a:normAutofit/>
          </a:bodyPr>
          <a:lstStyle/>
          <a:p>
            <a:pPr indent="0" lvl="0" marL="0" rtl="0" algn="just">
              <a:lnSpc>
                <a:spcPct val="150000"/>
              </a:lnSpc>
              <a:spcBef>
                <a:spcPts val="360"/>
              </a:spcBef>
              <a:spcAft>
                <a:spcPts val="0"/>
              </a:spcAft>
              <a:buNone/>
            </a:pPr>
            <a:r>
              <a:rPr lang="en-GB"/>
              <a:t>La partecipazione democratica è un concetto che si riferisce alla partecipazione attiva dei cittadini alle decisioni e ai processi democratici di una società. In una democrazia, la partecipazione democratica è considerata un valore fondamentale in quanto consente ai cittadini di influenzare le politiche pubbliche e di esprimere le loro opinioni e preferenze.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2589d97b41e_1_40"/>
          <p:cNvSpPr txBox="1"/>
          <p:nvPr>
            <p:ph type="title"/>
          </p:nvPr>
        </p:nvSpPr>
        <p:spPr>
          <a:xfrm>
            <a:off x="457200" y="152718"/>
            <a:ext cx="5791200" cy="13716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GB" sz="2800" u="sng"/>
              <a:t>2. Solidarietà</a:t>
            </a:r>
            <a:endParaRPr sz="2800" u="sng"/>
          </a:p>
        </p:txBody>
      </p:sp>
      <p:sp>
        <p:nvSpPr>
          <p:cNvPr id="150" name="Google Shape;150;g2589d97b41e_1_40"/>
          <p:cNvSpPr txBox="1"/>
          <p:nvPr>
            <p:ph idx="1" type="body"/>
          </p:nvPr>
        </p:nvSpPr>
        <p:spPr>
          <a:xfrm>
            <a:off x="512250" y="1686550"/>
            <a:ext cx="7620000" cy="4373700"/>
          </a:xfrm>
          <a:prstGeom prst="rect">
            <a:avLst/>
          </a:prstGeom>
        </p:spPr>
        <p:txBody>
          <a:bodyPr anchorCtr="0" anchor="t" bIns="45700" lIns="91425" spcFirstLastPara="1" rIns="91425" wrap="square" tIns="45700">
            <a:normAutofit fontScale="92500" lnSpcReduction="20000"/>
          </a:bodyPr>
          <a:lstStyle/>
          <a:p>
            <a:pPr indent="-340201" lvl="0" marL="457200" rtl="0" algn="just">
              <a:lnSpc>
                <a:spcPct val="150000"/>
              </a:lnSpc>
              <a:spcBef>
                <a:spcPts val="360"/>
              </a:spcBef>
              <a:spcAft>
                <a:spcPts val="0"/>
              </a:spcAft>
              <a:buSzPct val="100000"/>
              <a:buChar char="●"/>
            </a:pPr>
            <a:r>
              <a:rPr lang="en-GB" sz="1900"/>
              <a:t>La solidarietà è un principio fondamentale nell'ambito delle economie sociali che pongono l'accento sull'obiettivo di creare un impatto sociale positivo e promuovere il benessere delle persone e delle comunità, piuttosto che perseguire esclusivamente il profitto.</a:t>
            </a:r>
            <a:endParaRPr sz="1900"/>
          </a:p>
          <a:p>
            <a:pPr indent="0" lvl="0" marL="0" rtl="0" algn="just">
              <a:lnSpc>
                <a:spcPct val="150000"/>
              </a:lnSpc>
              <a:spcBef>
                <a:spcPts val="360"/>
              </a:spcBef>
              <a:spcAft>
                <a:spcPts val="0"/>
              </a:spcAft>
              <a:buNone/>
            </a:pPr>
            <a:r>
              <a:t/>
            </a:r>
            <a:endParaRPr sz="1900"/>
          </a:p>
          <a:p>
            <a:pPr indent="-334327" lvl="0" marL="457200" rtl="0" algn="just">
              <a:lnSpc>
                <a:spcPct val="150000"/>
              </a:lnSpc>
              <a:spcBef>
                <a:spcPts val="360"/>
              </a:spcBef>
              <a:spcAft>
                <a:spcPts val="0"/>
              </a:spcAft>
              <a:buSzPct val="94736"/>
              <a:buChar char="●"/>
            </a:pPr>
            <a:r>
              <a:rPr lang="en-GB" sz="1900"/>
              <a:t>Il principio di solidarietà nell'economia sociale implica che le persone coinvolte si sostengano reciprocamente, lavorando insieme per raggiungere obiettivi comuni. Questo principio si basa sulla consapevolezza che la collaborazione e l'aiuto reciproco sono essenziali per affrontare le sfide sociali ed economiche e creare un'economia più equa e inclusiva</a:t>
            </a:r>
            <a:r>
              <a:rPr lang="en-GB"/>
              <a: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2589d97b41e_1_52"/>
          <p:cNvSpPr txBox="1"/>
          <p:nvPr>
            <p:ph type="title"/>
          </p:nvPr>
        </p:nvSpPr>
        <p:spPr>
          <a:xfrm>
            <a:off x="457200" y="152718"/>
            <a:ext cx="5791200" cy="1371600"/>
          </a:xfrm>
          <a:prstGeom prst="rect">
            <a:avLst/>
          </a:prstGeom>
        </p:spPr>
        <p:txBody>
          <a:bodyPr anchorCtr="0" anchor="b" bIns="45700" lIns="91425" spcFirstLastPara="1" rIns="91425" wrap="square" tIns="45700">
            <a:normAutofit/>
          </a:bodyPr>
          <a:lstStyle/>
          <a:p>
            <a:pPr indent="0" lvl="0" marL="0" rtl="0" algn="l">
              <a:spcBef>
                <a:spcPts val="360"/>
              </a:spcBef>
              <a:spcAft>
                <a:spcPts val="0"/>
              </a:spcAft>
              <a:buNone/>
            </a:pPr>
            <a:r>
              <a:rPr lang="en-GB" sz="2400" u="sng">
                <a:solidFill>
                  <a:srgbClr val="66C0C4"/>
                </a:solidFill>
              </a:rPr>
              <a:t>3. </a:t>
            </a:r>
            <a:r>
              <a:rPr lang="en-GB" sz="2400" u="sng">
                <a:solidFill>
                  <a:srgbClr val="66C0C4"/>
                </a:solidFill>
              </a:rPr>
              <a:t>L'attenzione ai bisogni della comunità</a:t>
            </a:r>
            <a:endParaRPr sz="2400" u="sng">
              <a:solidFill>
                <a:srgbClr val="66C0C4"/>
              </a:solidFill>
            </a:endParaRPr>
          </a:p>
        </p:txBody>
      </p:sp>
      <p:sp>
        <p:nvSpPr>
          <p:cNvPr id="157" name="Google Shape;157;g2589d97b41e_1_52"/>
          <p:cNvSpPr txBox="1"/>
          <p:nvPr>
            <p:ph idx="1" type="body"/>
          </p:nvPr>
        </p:nvSpPr>
        <p:spPr>
          <a:xfrm>
            <a:off x="457200" y="1752600"/>
            <a:ext cx="7620000" cy="4373700"/>
          </a:xfrm>
          <a:prstGeom prst="rect">
            <a:avLst/>
          </a:prstGeom>
        </p:spPr>
        <p:txBody>
          <a:bodyPr anchorCtr="0" anchor="t" bIns="45700" lIns="91425" spcFirstLastPara="1" rIns="91425" wrap="square" tIns="45700">
            <a:normAutofit fontScale="92500" lnSpcReduction="20000"/>
          </a:bodyPr>
          <a:lstStyle/>
          <a:p>
            <a:pPr indent="-334327" lvl="0" marL="457200" rtl="0" algn="just">
              <a:lnSpc>
                <a:spcPct val="150000"/>
              </a:lnSpc>
              <a:spcBef>
                <a:spcPts val="360"/>
              </a:spcBef>
              <a:spcAft>
                <a:spcPts val="0"/>
              </a:spcAft>
              <a:buSzPct val="90000"/>
              <a:buChar char="●"/>
            </a:pPr>
            <a:r>
              <a:rPr lang="en-GB"/>
              <a:t>L'attenzione ai bisogni della comunità è un altro principio centrale dell'economia sociale. Le organizzazioni di questo settore si concentrano sulla creazione di prodotti o servizi utili alla comunità in cui operano, rispondendo ai bisogni reali delle persone. </a:t>
            </a:r>
            <a:endParaRPr/>
          </a:p>
          <a:p>
            <a:pPr indent="0" lvl="0" marL="0" rtl="0" algn="just">
              <a:lnSpc>
                <a:spcPct val="150000"/>
              </a:lnSpc>
              <a:spcBef>
                <a:spcPts val="360"/>
              </a:spcBef>
              <a:spcAft>
                <a:spcPts val="0"/>
              </a:spcAft>
              <a:buNone/>
            </a:pPr>
            <a:r>
              <a:t/>
            </a:r>
            <a:endParaRPr/>
          </a:p>
          <a:p>
            <a:pPr indent="-334327" lvl="0" marL="457200" rtl="0" algn="just">
              <a:lnSpc>
                <a:spcPct val="150000"/>
              </a:lnSpc>
              <a:spcBef>
                <a:spcPts val="360"/>
              </a:spcBef>
              <a:spcAft>
                <a:spcPts val="0"/>
              </a:spcAft>
              <a:buSzPct val="90000"/>
              <a:buChar char="●"/>
            </a:pPr>
            <a:r>
              <a:rPr lang="en-GB"/>
              <a:t>Si sforzano inoltre di costruire relazioni positive con la comunità, lavorando in collaborazione per affrontare questioni sociali e ambientali e migliorando così la qualità della vita delle persone.</a:t>
            </a:r>
            <a:endParaRPr/>
          </a:p>
          <a:p>
            <a:pPr indent="0" lvl="0" marL="0" rtl="0" algn="l">
              <a:spcBef>
                <a:spcPts val="36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